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 id="2147483659" r:id="rId2"/>
    <p:sldMasterId id="2147483748" r:id="rId3"/>
  </p:sldMasterIdLst>
  <p:notesMasterIdLst>
    <p:notesMasterId r:id="rId69"/>
  </p:notesMasterIdLst>
  <p:sldIdLst>
    <p:sldId id="256" r:id="rId4"/>
    <p:sldId id="412" r:id="rId5"/>
    <p:sldId id="413" r:id="rId6"/>
    <p:sldId id="257" r:id="rId7"/>
    <p:sldId id="260" r:id="rId8"/>
    <p:sldId id="261" r:id="rId9"/>
    <p:sldId id="400" r:id="rId10"/>
    <p:sldId id="401" r:id="rId11"/>
    <p:sldId id="263" r:id="rId12"/>
    <p:sldId id="446" r:id="rId13"/>
    <p:sldId id="402" r:id="rId14"/>
    <p:sldId id="403" r:id="rId15"/>
    <p:sldId id="404" r:id="rId16"/>
    <p:sldId id="312" r:id="rId17"/>
    <p:sldId id="405" r:id="rId18"/>
    <p:sldId id="399" r:id="rId19"/>
    <p:sldId id="406" r:id="rId20"/>
    <p:sldId id="407" r:id="rId21"/>
    <p:sldId id="408" r:id="rId22"/>
    <p:sldId id="265" r:id="rId23"/>
    <p:sldId id="313" r:id="rId24"/>
    <p:sldId id="410" r:id="rId25"/>
    <p:sldId id="314" r:id="rId26"/>
    <p:sldId id="411" r:id="rId27"/>
    <p:sldId id="452" r:id="rId28"/>
    <p:sldId id="447" r:id="rId29"/>
    <p:sldId id="272" r:id="rId30"/>
    <p:sldId id="376" r:id="rId31"/>
    <p:sldId id="337" r:id="rId32"/>
    <p:sldId id="273" r:id="rId33"/>
    <p:sldId id="450" r:id="rId34"/>
    <p:sldId id="451" r:id="rId35"/>
    <p:sldId id="275" r:id="rId36"/>
    <p:sldId id="448" r:id="rId37"/>
    <p:sldId id="415" r:id="rId38"/>
    <p:sldId id="416" r:id="rId39"/>
    <p:sldId id="383" r:id="rId40"/>
    <p:sldId id="417" r:id="rId41"/>
    <p:sldId id="352" r:id="rId42"/>
    <p:sldId id="418" r:id="rId43"/>
    <p:sldId id="419" r:id="rId44"/>
    <p:sldId id="427" r:id="rId45"/>
    <p:sldId id="426" r:id="rId46"/>
    <p:sldId id="428" r:id="rId47"/>
    <p:sldId id="432" r:id="rId48"/>
    <p:sldId id="429" r:id="rId49"/>
    <p:sldId id="430" r:id="rId50"/>
    <p:sldId id="364" r:id="rId51"/>
    <p:sldId id="449" r:id="rId52"/>
    <p:sldId id="434" r:id="rId53"/>
    <p:sldId id="318" r:id="rId54"/>
    <p:sldId id="295" r:id="rId55"/>
    <p:sldId id="319" r:id="rId56"/>
    <p:sldId id="436" r:id="rId57"/>
    <p:sldId id="437" r:id="rId58"/>
    <p:sldId id="438" r:id="rId59"/>
    <p:sldId id="395" r:id="rId60"/>
    <p:sldId id="338" r:id="rId61"/>
    <p:sldId id="439" r:id="rId62"/>
    <p:sldId id="440" r:id="rId63"/>
    <p:sldId id="441" r:id="rId64"/>
    <p:sldId id="442" r:id="rId65"/>
    <p:sldId id="443" r:id="rId66"/>
    <p:sldId id="444" r:id="rId67"/>
    <p:sldId id="445" r:id="rId68"/>
  </p:sldIdLst>
  <p:sldSz cx="9144000" cy="6858000" type="screen4x3"/>
  <p:notesSz cx="6858000" cy="9144000"/>
  <p:defaultTextStyle>
    <a:defPPr>
      <a:defRPr lang="es-ES"/>
    </a:defPPr>
    <a:lvl1pPr algn="ctr" rtl="0" fontAlgn="base">
      <a:spcBef>
        <a:spcPct val="0"/>
      </a:spcBef>
      <a:spcAft>
        <a:spcPct val="0"/>
      </a:spcAft>
      <a:defRPr i="1" kern="1200">
        <a:solidFill>
          <a:schemeClr val="tx1"/>
        </a:solidFill>
        <a:latin typeface="Arial" charset="0"/>
        <a:ea typeface="+mn-ea"/>
        <a:cs typeface="+mn-cs"/>
      </a:defRPr>
    </a:lvl1pPr>
    <a:lvl2pPr marL="457200" algn="ctr" rtl="0" fontAlgn="base">
      <a:spcBef>
        <a:spcPct val="0"/>
      </a:spcBef>
      <a:spcAft>
        <a:spcPct val="0"/>
      </a:spcAft>
      <a:defRPr i="1" kern="1200">
        <a:solidFill>
          <a:schemeClr val="tx1"/>
        </a:solidFill>
        <a:latin typeface="Arial" charset="0"/>
        <a:ea typeface="+mn-ea"/>
        <a:cs typeface="+mn-cs"/>
      </a:defRPr>
    </a:lvl2pPr>
    <a:lvl3pPr marL="914400" algn="ctr" rtl="0" fontAlgn="base">
      <a:spcBef>
        <a:spcPct val="0"/>
      </a:spcBef>
      <a:spcAft>
        <a:spcPct val="0"/>
      </a:spcAft>
      <a:defRPr i="1" kern="1200">
        <a:solidFill>
          <a:schemeClr val="tx1"/>
        </a:solidFill>
        <a:latin typeface="Arial" charset="0"/>
        <a:ea typeface="+mn-ea"/>
        <a:cs typeface="+mn-cs"/>
      </a:defRPr>
    </a:lvl3pPr>
    <a:lvl4pPr marL="1371600" algn="ctr" rtl="0" fontAlgn="base">
      <a:spcBef>
        <a:spcPct val="0"/>
      </a:spcBef>
      <a:spcAft>
        <a:spcPct val="0"/>
      </a:spcAft>
      <a:defRPr i="1" kern="1200">
        <a:solidFill>
          <a:schemeClr val="tx1"/>
        </a:solidFill>
        <a:latin typeface="Arial" charset="0"/>
        <a:ea typeface="+mn-ea"/>
        <a:cs typeface="+mn-cs"/>
      </a:defRPr>
    </a:lvl4pPr>
    <a:lvl5pPr marL="1828800" algn="ctr" rtl="0" fontAlgn="base">
      <a:spcBef>
        <a:spcPct val="0"/>
      </a:spcBef>
      <a:spcAft>
        <a:spcPct val="0"/>
      </a:spcAft>
      <a:defRPr i="1" kern="1200">
        <a:solidFill>
          <a:schemeClr val="tx1"/>
        </a:solidFill>
        <a:latin typeface="Arial" charset="0"/>
        <a:ea typeface="+mn-ea"/>
        <a:cs typeface="+mn-cs"/>
      </a:defRPr>
    </a:lvl5pPr>
    <a:lvl6pPr marL="2286000" algn="l" defTabSz="914400" rtl="0" eaLnBrk="1" latinLnBrk="0" hangingPunct="1">
      <a:defRPr i="1" kern="1200">
        <a:solidFill>
          <a:schemeClr val="tx1"/>
        </a:solidFill>
        <a:latin typeface="Arial" charset="0"/>
        <a:ea typeface="+mn-ea"/>
        <a:cs typeface="+mn-cs"/>
      </a:defRPr>
    </a:lvl6pPr>
    <a:lvl7pPr marL="2743200" algn="l" defTabSz="914400" rtl="0" eaLnBrk="1" latinLnBrk="0" hangingPunct="1">
      <a:defRPr i="1" kern="1200">
        <a:solidFill>
          <a:schemeClr val="tx1"/>
        </a:solidFill>
        <a:latin typeface="Arial" charset="0"/>
        <a:ea typeface="+mn-ea"/>
        <a:cs typeface="+mn-cs"/>
      </a:defRPr>
    </a:lvl7pPr>
    <a:lvl8pPr marL="3200400" algn="l" defTabSz="914400" rtl="0" eaLnBrk="1" latinLnBrk="0" hangingPunct="1">
      <a:defRPr i="1" kern="1200">
        <a:solidFill>
          <a:schemeClr val="tx1"/>
        </a:solidFill>
        <a:latin typeface="Arial" charset="0"/>
        <a:ea typeface="+mn-ea"/>
        <a:cs typeface="+mn-cs"/>
      </a:defRPr>
    </a:lvl8pPr>
    <a:lvl9pPr marL="3657600" algn="l" defTabSz="914400" rtl="0" eaLnBrk="1" latinLnBrk="0" hangingPunct="1">
      <a:defRPr i="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0000"/>
    <a:srgbClr val="000099"/>
    <a:srgbClr val="990033"/>
    <a:srgbClr val="CC0000"/>
    <a:srgbClr val="9900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14" autoAdjust="0"/>
    <p:restoredTop sz="94679" autoAdjust="0"/>
  </p:normalViewPr>
  <p:slideViewPr>
    <p:cSldViewPr>
      <p:cViewPr varScale="1">
        <p:scale>
          <a:sx n="69" d="100"/>
          <a:sy n="69" d="100"/>
        </p:scale>
        <p:origin x="-143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436"/>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 Type="http://schemas.openxmlformats.org/officeDocument/2006/relationships/slide" Target="slides/slide4.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64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i="0" smtClean="0"/>
            </a:lvl1pPr>
          </a:lstStyle>
          <a:p>
            <a:pPr>
              <a:defRPr/>
            </a:pPr>
            <a:endParaRPr lang="es-ES"/>
          </a:p>
        </p:txBody>
      </p:sp>
      <p:sp>
        <p:nvSpPr>
          <p:cNvPr id="14643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i="0" smtClean="0"/>
            </a:lvl1pPr>
          </a:lstStyle>
          <a:p>
            <a:pPr>
              <a:defRPr/>
            </a:pPr>
            <a:endParaRPr lang="es-ES"/>
          </a:p>
        </p:txBody>
      </p:sp>
      <p:sp>
        <p:nvSpPr>
          <p:cNvPr id="1136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4643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14643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i="0" smtClean="0"/>
            </a:lvl1pPr>
          </a:lstStyle>
          <a:p>
            <a:pPr>
              <a:defRPr/>
            </a:pPr>
            <a:endParaRPr lang="es-ES"/>
          </a:p>
        </p:txBody>
      </p:sp>
      <p:sp>
        <p:nvSpPr>
          <p:cNvPr id="14643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0" smtClean="0"/>
            </a:lvl1pPr>
          </a:lstStyle>
          <a:p>
            <a:pPr>
              <a:defRPr/>
            </a:pPr>
            <a:fld id="{0857E555-C849-463E-975E-A0A7ED743D48}"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0533A3E6-B765-48E8-BE6E-B304C78D378B}" type="slidenum">
              <a:rPr lang="es-ES"/>
              <a:pPr/>
              <a:t>16</a:t>
            </a:fld>
            <a:endParaRPr lang="es-ES"/>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5D3825BE-FDF5-49B4-BB0E-D0B3414D66B1}" type="slidenum">
              <a:rPr lang="es-ES"/>
              <a:pPr/>
              <a:t>28</a:t>
            </a:fld>
            <a:endParaRPr lang="es-ES"/>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pPr>
              <a:defRPr/>
            </a:pPr>
            <a:fld id="{0857E555-C849-463E-975E-A0A7ED743D48}" type="slidenum">
              <a:rPr lang="es-ES" smtClean="0"/>
              <a:pPr>
                <a:defRPr/>
              </a:pPr>
              <a:t>33</a:t>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1BBFDA68-2449-4E47-843F-3B33A6940B2F}" type="slidenum">
              <a:rPr lang="es-ES"/>
              <a:pPr/>
              <a:t>37</a:t>
            </a:fld>
            <a:endParaRPr lang="es-ES"/>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68489A5E-02A2-4093-BA8F-D28F53A9E775}" type="slidenum">
              <a:rPr lang="es-ES"/>
              <a:pPr/>
              <a:t>57</a:t>
            </a:fld>
            <a:endParaRPr lang="es-ES"/>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es-E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3800475" y="1789113"/>
            <a:ext cx="5340350" cy="5056187"/>
            <a:chOff x="2394" y="1127"/>
            <a:chExt cx="3364" cy="3185"/>
          </a:xfrm>
        </p:grpSpPr>
        <p:sp>
          <p:nvSpPr>
            <p:cNvPr id="5"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6"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s-ES"/>
            </a:p>
          </p:txBody>
        </p:sp>
        <p:sp>
          <p:nvSpPr>
            <p:cNvPr id="7"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8" name="Freeform 6"/>
            <p:cNvSpPr>
              <a:spLocks noEditPoints="1"/>
            </p:cNvSpPr>
            <p:nvPr/>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9"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10"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11"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12"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13"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14" name="Freeform 12"/>
            <p:cNvSpPr>
              <a:spLocks/>
            </p:cNvSpPr>
            <p:nvPr/>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5" name="Freeform 13"/>
            <p:cNvSpPr>
              <a:spLocks/>
            </p:cNvSpPr>
            <p:nvPr/>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6" name="Freeform 14"/>
            <p:cNvSpPr>
              <a:spLocks/>
            </p:cNvSpPr>
            <p:nvPr/>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pPr>
                <a:defRPr/>
              </a:pPr>
              <a:endParaRPr lang="es-ES"/>
            </a:p>
          </p:txBody>
        </p:sp>
        <p:sp>
          <p:nvSpPr>
            <p:cNvPr id="17" name="Freeform 15"/>
            <p:cNvSpPr>
              <a:spLocks/>
            </p:cNvSpPr>
            <p:nvPr/>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s-ES"/>
            </a:p>
          </p:txBody>
        </p:sp>
        <p:sp>
          <p:nvSpPr>
            <p:cNvPr id="18" name="Freeform 16"/>
            <p:cNvSpPr>
              <a:spLocks/>
            </p:cNvSpPr>
            <p:nvPr/>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9" name="Freeform 17"/>
            <p:cNvSpPr>
              <a:spLocks noEditPoints="1"/>
            </p:cNvSpPr>
            <p:nvPr/>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20" name="Freeform 18"/>
            <p:cNvSpPr>
              <a:spLocks noEditPoints="1"/>
            </p:cNvSpPr>
            <p:nvPr/>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21" name="Freeform 19"/>
            <p:cNvSpPr>
              <a:spLocks/>
            </p:cNvSpPr>
            <p:nvPr/>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22" name="Freeform 20"/>
            <p:cNvSpPr>
              <a:spLocks noEditPoints="1"/>
            </p:cNvSpPr>
            <p:nvPr/>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23" name="Freeform 21"/>
            <p:cNvSpPr>
              <a:spLocks noEditPoints="1"/>
            </p:cNvSpPr>
            <p:nvPr/>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24" name="Freeform 22"/>
            <p:cNvSpPr>
              <a:spLocks noEditPoints="1"/>
            </p:cNvSpPr>
            <p:nvPr/>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25" name="Freeform 23"/>
            <p:cNvSpPr>
              <a:spLocks/>
            </p:cNvSpPr>
            <p:nvPr/>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s-ES"/>
            </a:p>
          </p:txBody>
        </p:sp>
        <p:sp>
          <p:nvSpPr>
            <p:cNvPr id="26" name="Freeform 24"/>
            <p:cNvSpPr>
              <a:spLocks noEditPoints="1"/>
            </p:cNvSpPr>
            <p:nvPr/>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27" name="Freeform 25"/>
            <p:cNvSpPr>
              <a:spLocks noEditPoints="1"/>
            </p:cNvSpPr>
            <p:nvPr/>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28" name="Freeform 26"/>
            <p:cNvSpPr>
              <a:spLocks noEditPoints="1"/>
            </p:cNvSpPr>
            <p:nvPr/>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29"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pPr>
                <a:defRPr/>
              </a:pPr>
              <a:endParaRPr lang="es-ES"/>
            </a:p>
          </p:txBody>
        </p:sp>
        <p:sp>
          <p:nvSpPr>
            <p:cNvPr id="30"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s-ES"/>
            </a:p>
          </p:txBody>
        </p:sp>
        <p:sp>
          <p:nvSpPr>
            <p:cNvPr id="31"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pPr>
                <a:defRPr/>
              </a:pPr>
              <a:endParaRPr lang="es-ES"/>
            </a:p>
          </p:txBody>
        </p:sp>
        <p:sp>
          <p:nvSpPr>
            <p:cNvPr id="32" name="Freeform 30"/>
            <p:cNvSpPr>
              <a:spLocks noEditPoints="1"/>
            </p:cNvSpPr>
            <p:nvPr/>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33" name="Freeform 31"/>
            <p:cNvSpPr>
              <a:spLocks noEditPoints="1"/>
            </p:cNvSpPr>
            <p:nvPr/>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34"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pPr>
                <a:defRPr/>
              </a:pPr>
              <a:endParaRPr lang="es-ES"/>
            </a:p>
          </p:txBody>
        </p:sp>
        <p:sp>
          <p:nvSpPr>
            <p:cNvPr id="35"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36"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s-ES"/>
            </a:p>
          </p:txBody>
        </p:sp>
        <p:sp>
          <p:nvSpPr>
            <p:cNvPr id="37" name="Freeform 35"/>
            <p:cNvSpPr>
              <a:spLocks/>
            </p:cNvSpPr>
            <p:nvPr/>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es-ES"/>
            </a:p>
          </p:txBody>
        </p:sp>
        <p:sp>
          <p:nvSpPr>
            <p:cNvPr id="38" name="Freeform 36"/>
            <p:cNvSpPr>
              <a:spLocks/>
            </p:cNvSpPr>
            <p:nvPr/>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s-ES"/>
            </a:p>
          </p:txBody>
        </p:sp>
      </p:grpSp>
      <p:sp>
        <p:nvSpPr>
          <p:cNvPr id="143399" name="Rectangle 39"/>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s-ES"/>
              <a:t>Haga clic para modificar el estilo de subtítulo del patrón</a:t>
            </a:r>
          </a:p>
        </p:txBody>
      </p:sp>
      <p:sp>
        <p:nvSpPr>
          <p:cNvPr id="143400" name="Rectangle 40"/>
          <p:cNvSpPr>
            <a:spLocks noGrp="1" noChangeArrowheads="1"/>
          </p:cNvSpPr>
          <p:nvPr>
            <p:ph type="ctrTitle"/>
          </p:nvPr>
        </p:nvSpPr>
        <p:spPr>
          <a:xfrm>
            <a:off x="685800" y="1768475"/>
            <a:ext cx="7772400" cy="1736725"/>
          </a:xfrm>
        </p:spPr>
        <p:txBody>
          <a:bodyPr anchor="b" anchorCtr="1"/>
          <a:lstStyle>
            <a:lvl1pPr>
              <a:defRPr sz="5400"/>
            </a:lvl1pPr>
          </a:lstStyle>
          <a:p>
            <a:r>
              <a:rPr lang="es-ES"/>
              <a:t>Haga clic para cambiar el estilo de título	</a:t>
            </a:r>
          </a:p>
        </p:txBody>
      </p:sp>
      <p:sp>
        <p:nvSpPr>
          <p:cNvPr id="39" name="Rectangle 37"/>
          <p:cNvSpPr>
            <a:spLocks noGrp="1" noChangeArrowheads="1"/>
          </p:cNvSpPr>
          <p:nvPr>
            <p:ph type="dt" sz="half" idx="10"/>
          </p:nvPr>
        </p:nvSpPr>
        <p:spPr/>
        <p:txBody>
          <a:bodyPr/>
          <a:lstStyle>
            <a:lvl1pPr>
              <a:defRPr smtClean="0"/>
            </a:lvl1pPr>
          </a:lstStyle>
          <a:p>
            <a:pPr>
              <a:defRPr/>
            </a:pPr>
            <a:endParaRPr lang="es-ES"/>
          </a:p>
        </p:txBody>
      </p:sp>
      <p:sp>
        <p:nvSpPr>
          <p:cNvPr id="40" name="Rectangle 38"/>
          <p:cNvSpPr>
            <a:spLocks noGrp="1" noChangeArrowheads="1"/>
          </p:cNvSpPr>
          <p:nvPr>
            <p:ph type="ftr" sz="quarter" idx="11"/>
          </p:nvPr>
        </p:nvSpPr>
        <p:spPr/>
        <p:txBody>
          <a:bodyPr/>
          <a:lstStyle>
            <a:lvl1pPr>
              <a:defRPr smtClean="0"/>
            </a:lvl1pPr>
          </a:lstStyle>
          <a:p>
            <a:pPr>
              <a:defRPr/>
            </a:pPr>
            <a:endParaRPr lang="es-ES"/>
          </a:p>
        </p:txBody>
      </p:sp>
      <p:sp>
        <p:nvSpPr>
          <p:cNvPr id="41" name="Rectangle 41"/>
          <p:cNvSpPr>
            <a:spLocks noGrp="1" noChangeArrowheads="1"/>
          </p:cNvSpPr>
          <p:nvPr>
            <p:ph type="sldNum" sz="quarter" idx="12"/>
          </p:nvPr>
        </p:nvSpPr>
        <p:spPr/>
        <p:txBody>
          <a:bodyPr/>
          <a:lstStyle>
            <a:lvl1pPr>
              <a:defRPr smtClean="0"/>
            </a:lvl1pPr>
          </a:lstStyle>
          <a:p>
            <a:pPr>
              <a:defRPr/>
            </a:pPr>
            <a:fld id="{C8EA6C33-5235-458D-9626-E0C57FCA1438}" type="slidenum">
              <a:rPr lang="es-ES"/>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39"/>
          <p:cNvSpPr>
            <a:spLocks noGrp="1" noChangeArrowheads="1"/>
          </p:cNvSpPr>
          <p:nvPr>
            <p:ph type="dt" sz="half" idx="10"/>
          </p:nvPr>
        </p:nvSpPr>
        <p:spPr>
          <a:ln/>
        </p:spPr>
        <p:txBody>
          <a:bodyPr/>
          <a:lstStyle>
            <a:lvl1pPr>
              <a:defRPr/>
            </a:lvl1pPr>
          </a:lstStyle>
          <a:p>
            <a:pPr>
              <a:defRPr/>
            </a:pPr>
            <a:endParaRPr lang="es-ES"/>
          </a:p>
        </p:txBody>
      </p:sp>
      <p:sp>
        <p:nvSpPr>
          <p:cNvPr id="5" name="Rectangle 40"/>
          <p:cNvSpPr>
            <a:spLocks noGrp="1" noChangeArrowheads="1"/>
          </p:cNvSpPr>
          <p:nvPr>
            <p:ph type="ftr" sz="quarter" idx="11"/>
          </p:nvPr>
        </p:nvSpPr>
        <p:spPr>
          <a:ln/>
        </p:spPr>
        <p:txBody>
          <a:bodyPr/>
          <a:lstStyle>
            <a:lvl1pPr>
              <a:defRPr/>
            </a:lvl1pPr>
          </a:lstStyle>
          <a:p>
            <a:pPr>
              <a:defRPr/>
            </a:pPr>
            <a:endParaRPr lang="es-ES"/>
          </a:p>
        </p:txBody>
      </p:sp>
      <p:sp>
        <p:nvSpPr>
          <p:cNvPr id="6" name="Rectangle 41"/>
          <p:cNvSpPr>
            <a:spLocks noGrp="1" noChangeArrowheads="1"/>
          </p:cNvSpPr>
          <p:nvPr>
            <p:ph type="sldNum" sz="quarter" idx="12"/>
          </p:nvPr>
        </p:nvSpPr>
        <p:spPr>
          <a:ln/>
        </p:spPr>
        <p:txBody>
          <a:bodyPr/>
          <a:lstStyle>
            <a:lvl1pPr>
              <a:defRPr/>
            </a:lvl1pPr>
          </a:lstStyle>
          <a:p>
            <a:pPr>
              <a:defRPr/>
            </a:pPr>
            <a:fld id="{7B0AB032-D0F8-4762-9386-B140DA9E4A2C}" type="slidenum">
              <a:rPr lang="es-ES"/>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7813"/>
            <a:ext cx="2057400" cy="5853112"/>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7813"/>
            <a:ext cx="6019800" cy="585311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39"/>
          <p:cNvSpPr>
            <a:spLocks noGrp="1" noChangeArrowheads="1"/>
          </p:cNvSpPr>
          <p:nvPr>
            <p:ph type="dt" sz="half" idx="10"/>
          </p:nvPr>
        </p:nvSpPr>
        <p:spPr>
          <a:ln/>
        </p:spPr>
        <p:txBody>
          <a:bodyPr/>
          <a:lstStyle>
            <a:lvl1pPr>
              <a:defRPr/>
            </a:lvl1pPr>
          </a:lstStyle>
          <a:p>
            <a:pPr>
              <a:defRPr/>
            </a:pPr>
            <a:endParaRPr lang="es-ES"/>
          </a:p>
        </p:txBody>
      </p:sp>
      <p:sp>
        <p:nvSpPr>
          <p:cNvPr id="5" name="Rectangle 40"/>
          <p:cNvSpPr>
            <a:spLocks noGrp="1" noChangeArrowheads="1"/>
          </p:cNvSpPr>
          <p:nvPr>
            <p:ph type="ftr" sz="quarter" idx="11"/>
          </p:nvPr>
        </p:nvSpPr>
        <p:spPr>
          <a:ln/>
        </p:spPr>
        <p:txBody>
          <a:bodyPr/>
          <a:lstStyle>
            <a:lvl1pPr>
              <a:defRPr/>
            </a:lvl1pPr>
          </a:lstStyle>
          <a:p>
            <a:pPr>
              <a:defRPr/>
            </a:pPr>
            <a:endParaRPr lang="es-ES"/>
          </a:p>
        </p:txBody>
      </p:sp>
      <p:sp>
        <p:nvSpPr>
          <p:cNvPr id="6" name="Rectangle 41"/>
          <p:cNvSpPr>
            <a:spLocks noGrp="1" noChangeArrowheads="1"/>
          </p:cNvSpPr>
          <p:nvPr>
            <p:ph type="sldNum" sz="quarter" idx="12"/>
          </p:nvPr>
        </p:nvSpPr>
        <p:spPr>
          <a:ln/>
        </p:spPr>
        <p:txBody>
          <a:bodyPr/>
          <a:lstStyle>
            <a:lvl1pPr>
              <a:defRPr/>
            </a:lvl1pPr>
          </a:lstStyle>
          <a:p>
            <a:pPr>
              <a:defRPr/>
            </a:pPr>
            <a:fld id="{8CAD7A14-6F2F-443E-BC39-986345F01916}" type="slidenum">
              <a:rPr lang="es-ES"/>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71124FE3-C2D4-4F94-B48A-A86CEF4AE976}" type="slidenum">
              <a:rPr lang="es-ES"/>
              <a:pPr>
                <a:defRPr/>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CF221A7B-DC8E-4BFE-B92D-5ADE171B4096}" type="slidenum">
              <a:rPr lang="es-ES"/>
              <a:pPr>
                <a:defRPr/>
              </a:pPr>
              <a:t>‹Nº›</a:t>
            </a:fld>
            <a:endParaRPr lang="es-E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11F558F5-C0BA-4E23-A708-823A2F21593B}" type="slidenum">
              <a:rPr lang="es-ES"/>
              <a:pPr>
                <a:defRPr/>
              </a:pPr>
              <a:t>‹Nº›</a:t>
            </a:fld>
            <a:endParaRPr lang="es-E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96A62D97-FED6-4EA1-AB5A-1E5B07DD7182}" type="slidenum">
              <a:rPr lang="es-ES"/>
              <a:pPr>
                <a:defRPr/>
              </a:pPr>
              <a:t>‹Nº›</a:t>
            </a:fld>
            <a:endParaRPr lang="es-E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26B5B706-82AF-45A0-858D-049A4FE7998E}" type="slidenum">
              <a:rPr lang="es-ES"/>
              <a:pPr>
                <a:defRPr/>
              </a:pPr>
              <a:t>‹Nº›</a:t>
            </a:fld>
            <a:endParaRPr lang="es-E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9CCC2386-26EB-4C92-979D-076D6115C056}" type="slidenum">
              <a:rPr lang="es-ES"/>
              <a:pPr>
                <a:defRPr/>
              </a:pPr>
              <a:t>‹Nº›</a:t>
            </a:fld>
            <a:endParaRPr lang="es-E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169571B6-8AF3-4672-BB19-95BFEED8F9C2}" type="slidenum">
              <a:rPr lang="es-ES"/>
              <a:pPr>
                <a:defRPr/>
              </a:pPr>
              <a:t>‹Nº›</a:t>
            </a:fld>
            <a:endParaRPr lang="es-E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947DAC09-A257-411D-8BEA-3B15A251BF35}" type="slidenum">
              <a:rPr lang="es-ES"/>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39"/>
          <p:cNvSpPr>
            <a:spLocks noGrp="1" noChangeArrowheads="1"/>
          </p:cNvSpPr>
          <p:nvPr>
            <p:ph type="dt" sz="half" idx="10"/>
          </p:nvPr>
        </p:nvSpPr>
        <p:spPr>
          <a:ln/>
        </p:spPr>
        <p:txBody>
          <a:bodyPr/>
          <a:lstStyle>
            <a:lvl1pPr>
              <a:defRPr/>
            </a:lvl1pPr>
          </a:lstStyle>
          <a:p>
            <a:pPr>
              <a:defRPr/>
            </a:pPr>
            <a:endParaRPr lang="es-ES"/>
          </a:p>
        </p:txBody>
      </p:sp>
      <p:sp>
        <p:nvSpPr>
          <p:cNvPr id="5" name="Rectangle 40"/>
          <p:cNvSpPr>
            <a:spLocks noGrp="1" noChangeArrowheads="1"/>
          </p:cNvSpPr>
          <p:nvPr>
            <p:ph type="ftr" sz="quarter" idx="11"/>
          </p:nvPr>
        </p:nvSpPr>
        <p:spPr>
          <a:ln/>
        </p:spPr>
        <p:txBody>
          <a:bodyPr/>
          <a:lstStyle>
            <a:lvl1pPr>
              <a:defRPr/>
            </a:lvl1pPr>
          </a:lstStyle>
          <a:p>
            <a:pPr>
              <a:defRPr/>
            </a:pPr>
            <a:endParaRPr lang="es-ES"/>
          </a:p>
        </p:txBody>
      </p:sp>
      <p:sp>
        <p:nvSpPr>
          <p:cNvPr id="6" name="Rectangle 41"/>
          <p:cNvSpPr>
            <a:spLocks noGrp="1" noChangeArrowheads="1"/>
          </p:cNvSpPr>
          <p:nvPr>
            <p:ph type="sldNum" sz="quarter" idx="12"/>
          </p:nvPr>
        </p:nvSpPr>
        <p:spPr>
          <a:ln/>
        </p:spPr>
        <p:txBody>
          <a:bodyPr/>
          <a:lstStyle>
            <a:lvl1pPr>
              <a:defRPr/>
            </a:lvl1pPr>
          </a:lstStyle>
          <a:p>
            <a:pPr>
              <a:defRPr/>
            </a:pPr>
            <a:fld id="{A5224083-3EE2-4394-AAD6-D07A7D8E0533}" type="slidenum">
              <a:rPr lang="es-ES"/>
              <a:pPr>
                <a:defRPr/>
              </a:pPr>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66F35D12-6EEA-4ADB-9C02-D11C82776F96}" type="slidenum">
              <a:rPr lang="es-ES"/>
              <a:pPr>
                <a:defRPr/>
              </a:pPr>
              <a:t>‹Nº›</a:t>
            </a:fld>
            <a:endParaRPr lang="es-E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5CB79534-56F5-49D4-A4CE-3AFAF87F501D}" type="slidenum">
              <a:rPr lang="es-ES"/>
              <a:pPr>
                <a:defRPr/>
              </a:pPr>
              <a:t>‹Nº›</a:t>
            </a:fld>
            <a:endParaRPr lang="es-E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F7D99B0E-7DBF-495E-BA4B-5EEEDC311248}" type="slidenum">
              <a:rPr lang="es-ES"/>
              <a:pPr>
                <a:defRPr/>
              </a:pPr>
              <a:t>‹Nº›</a:t>
            </a:fld>
            <a:endParaRPr lang="es-E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2">
        <a:schemeClr val="bg2"/>
      </p:bgRef>
    </p:bg>
    <p:spTree>
      <p:nvGrpSpPr>
        <p:cNvPr id="1" name=""/>
        <p:cNvGrpSpPr/>
        <p:nvPr/>
      </p:nvGrpSpPr>
      <p:grpSpPr>
        <a:xfrm>
          <a:off x="0" y="0"/>
          <a:ext cx="0" cy="0"/>
          <a:chOff x="0" y="0"/>
          <a:chExt cx="0" cy="0"/>
        </a:xfrm>
      </p:grpSpPr>
      <p:sp>
        <p:nvSpPr>
          <p:cNvPr id="9" name="8 Rectángulo"/>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Título"/>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s-ES" smtClean="0"/>
              <a:t>Haga clic para modificar el estilo de título del patrón</a:t>
            </a:r>
            <a:endParaRPr kumimoji="0" lang="en-US"/>
          </a:p>
        </p:txBody>
      </p:sp>
      <p:sp>
        <p:nvSpPr>
          <p:cNvPr id="3" name="2 Subtítulo"/>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s-ES" smtClean="0"/>
              <a:t>Haga clic para modificar el estilo de subtítulo del patrón</a:t>
            </a:r>
            <a:endParaRPr kumimoji="0" lang="en-US"/>
          </a:p>
        </p:txBody>
      </p:sp>
      <p:sp>
        <p:nvSpPr>
          <p:cNvPr id="4" name="3 Marcador de fecha"/>
          <p:cNvSpPr>
            <a:spLocks noGrp="1"/>
          </p:cNvSpPr>
          <p:nvPr>
            <p:ph type="dt" sz="half" idx="10"/>
          </p:nvPr>
        </p:nvSpPr>
        <p:spPr/>
        <p:txBody>
          <a:bodyPr/>
          <a:lstStyle/>
          <a:p>
            <a:pPr>
              <a:defRPr/>
            </a:pPr>
            <a:endParaRPr lang="es-ES"/>
          </a:p>
        </p:txBody>
      </p:sp>
      <p:sp>
        <p:nvSpPr>
          <p:cNvPr id="5" name="4 Marcador de pie de página"/>
          <p:cNvSpPr>
            <a:spLocks noGrp="1"/>
          </p:cNvSpPr>
          <p:nvPr>
            <p:ph type="ftr" sz="quarter" idx="11"/>
          </p:nvPr>
        </p:nvSpPr>
        <p:spPr/>
        <p:txBody>
          <a:bodyPr/>
          <a:lstStyle/>
          <a:p>
            <a:pPr>
              <a:defRPr/>
            </a:pPr>
            <a:endParaRPr lang="es-ES"/>
          </a:p>
        </p:txBody>
      </p:sp>
      <p:sp>
        <p:nvSpPr>
          <p:cNvPr id="6" name="5 Marcador de número de diapositiva"/>
          <p:cNvSpPr>
            <a:spLocks noGrp="1"/>
          </p:cNvSpPr>
          <p:nvPr>
            <p:ph type="sldNum" sz="quarter" idx="12"/>
          </p:nvPr>
        </p:nvSpPr>
        <p:spPr/>
        <p:txBody>
          <a:bodyPr/>
          <a:lstStyle/>
          <a:p>
            <a:pPr>
              <a:defRPr/>
            </a:pPr>
            <a:fld id="{8DC1A8A0-DB61-4152-B35C-E07AC6BB0EFF}" type="slidenum">
              <a:rPr lang="es-ES" smtClean="0"/>
              <a:pPr>
                <a:defRPr/>
              </a:pPr>
              <a:t>‹Nº›</a:t>
            </a:fld>
            <a:endParaRPr lang="es-ES"/>
          </a:p>
        </p:txBody>
      </p:sp>
      <p:sp>
        <p:nvSpPr>
          <p:cNvPr id="10" name="9 Rectángulo"/>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155448"/>
            <a:ext cx="8229600" cy="1252728"/>
          </a:xfrm>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pPr>
              <a:defRPr/>
            </a:pPr>
            <a:endParaRPr lang="es-ES"/>
          </a:p>
        </p:txBody>
      </p:sp>
      <p:sp>
        <p:nvSpPr>
          <p:cNvPr id="5" name="4 Marcador de pie de página"/>
          <p:cNvSpPr>
            <a:spLocks noGrp="1"/>
          </p:cNvSpPr>
          <p:nvPr>
            <p:ph type="ftr" sz="quarter" idx="11"/>
          </p:nvPr>
        </p:nvSpPr>
        <p:spPr/>
        <p:txBody>
          <a:bodyPr/>
          <a:lstStyle/>
          <a:p>
            <a:pPr>
              <a:defRPr/>
            </a:pPr>
            <a:endParaRPr lang="es-ES"/>
          </a:p>
        </p:txBody>
      </p:sp>
      <p:sp>
        <p:nvSpPr>
          <p:cNvPr id="6" name="5 Marcador de número de diapositiva"/>
          <p:cNvSpPr>
            <a:spLocks noGrp="1"/>
          </p:cNvSpPr>
          <p:nvPr>
            <p:ph type="sldNum" sz="quarter" idx="12"/>
          </p:nvPr>
        </p:nvSpPr>
        <p:spPr/>
        <p:txBody>
          <a:bodyPr/>
          <a:lstStyle/>
          <a:p>
            <a:pPr>
              <a:defRPr/>
            </a:pPr>
            <a:fld id="{DA6BC033-3C7D-40A1-A053-4E827B3F2E6A}" type="slidenum">
              <a:rPr lang="es-ES" smtClean="0"/>
              <a:pPr>
                <a:defRPr/>
              </a:pPr>
              <a:t>‹Nº›</a:t>
            </a:fld>
            <a:endParaRPr lang="es-E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2">
        <a:schemeClr val="bg2"/>
      </p:bgRef>
    </p:bg>
    <p:spTree>
      <p:nvGrpSpPr>
        <p:cNvPr id="1" name=""/>
        <p:cNvGrpSpPr/>
        <p:nvPr/>
      </p:nvGrpSpPr>
      <p:grpSpPr>
        <a:xfrm>
          <a:off x="0" y="0"/>
          <a:ext cx="0" cy="0"/>
          <a:chOff x="0" y="0"/>
          <a:chExt cx="0" cy="0"/>
        </a:xfrm>
      </p:grpSpPr>
      <p:sp>
        <p:nvSpPr>
          <p:cNvPr id="9" name="8 Rectángulo"/>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11 Rectángulo"/>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Título"/>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pPr>
              <a:defRPr/>
            </a:pPr>
            <a:endParaRPr lang="es-ES"/>
          </a:p>
        </p:txBody>
      </p:sp>
      <p:sp>
        <p:nvSpPr>
          <p:cNvPr id="5" name="4 Marcador de pie de página"/>
          <p:cNvSpPr>
            <a:spLocks noGrp="1"/>
          </p:cNvSpPr>
          <p:nvPr>
            <p:ph type="ftr" sz="quarter" idx="11"/>
          </p:nvPr>
        </p:nvSpPr>
        <p:spPr/>
        <p:txBody>
          <a:bodyPr/>
          <a:lstStyle/>
          <a:p>
            <a:pPr>
              <a:defRPr/>
            </a:pPr>
            <a:endParaRPr lang="es-ES"/>
          </a:p>
        </p:txBody>
      </p:sp>
      <p:sp>
        <p:nvSpPr>
          <p:cNvPr id="6" name="5 Marcador de número de diapositiva"/>
          <p:cNvSpPr>
            <a:spLocks noGrp="1"/>
          </p:cNvSpPr>
          <p:nvPr>
            <p:ph type="sldNum" sz="quarter" idx="12"/>
          </p:nvPr>
        </p:nvSpPr>
        <p:spPr/>
        <p:txBody>
          <a:bodyPr/>
          <a:lstStyle/>
          <a:p>
            <a:pPr>
              <a:defRPr/>
            </a:pPr>
            <a:fld id="{A5395742-3711-4CD3-8B1B-3739CD6BFB2C}" type="slidenum">
              <a:rPr lang="es-ES" smtClean="0"/>
              <a:pPr>
                <a:defRPr/>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pPr>
              <a:defRPr/>
            </a:pPr>
            <a:endParaRPr lang="es-ES"/>
          </a:p>
        </p:txBody>
      </p:sp>
      <p:sp>
        <p:nvSpPr>
          <p:cNvPr id="6" name="5 Marcador de pie de página"/>
          <p:cNvSpPr>
            <a:spLocks noGrp="1"/>
          </p:cNvSpPr>
          <p:nvPr>
            <p:ph type="ftr" sz="quarter" idx="11"/>
          </p:nvPr>
        </p:nvSpPr>
        <p:spPr/>
        <p:txBody>
          <a:bodyPr/>
          <a:lstStyle/>
          <a:p>
            <a:pPr>
              <a:defRPr/>
            </a:pPr>
            <a:endParaRPr lang="es-ES"/>
          </a:p>
        </p:txBody>
      </p:sp>
      <p:sp>
        <p:nvSpPr>
          <p:cNvPr id="7" name="6 Marcador de número de diapositiva"/>
          <p:cNvSpPr>
            <a:spLocks noGrp="1"/>
          </p:cNvSpPr>
          <p:nvPr>
            <p:ph type="sldNum" sz="quarter" idx="12"/>
          </p:nvPr>
        </p:nvSpPr>
        <p:spPr/>
        <p:txBody>
          <a:bodyPr/>
          <a:lstStyle/>
          <a:p>
            <a:pPr>
              <a:defRPr/>
            </a:pPr>
            <a:fld id="{6DAE2703-1285-43C5-AAAA-C44393CC2E04}" type="slidenum">
              <a:rPr lang="es-ES" smtClean="0"/>
              <a:pPr>
                <a:defRPr/>
              </a:pPr>
              <a:t>‹Nº›</a:t>
            </a:fld>
            <a:endParaRPr lang="es-E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texto"/>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s-ES" smtClean="0"/>
              <a:t>Haga clic para modificar el estilo de texto del patrón</a:t>
            </a:r>
          </a:p>
        </p:txBody>
      </p:sp>
      <p:sp>
        <p:nvSpPr>
          <p:cNvPr id="6" name="5 Marcador de contenido"/>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pPr>
              <a:defRPr/>
            </a:pPr>
            <a:endParaRPr lang="es-ES"/>
          </a:p>
        </p:txBody>
      </p:sp>
      <p:sp>
        <p:nvSpPr>
          <p:cNvPr id="8" name="7 Marcador de pie de página"/>
          <p:cNvSpPr>
            <a:spLocks noGrp="1"/>
          </p:cNvSpPr>
          <p:nvPr>
            <p:ph type="ftr" sz="quarter" idx="11"/>
          </p:nvPr>
        </p:nvSpPr>
        <p:spPr/>
        <p:txBody>
          <a:bodyPr/>
          <a:lstStyle/>
          <a:p>
            <a:pPr>
              <a:defRPr/>
            </a:pPr>
            <a:endParaRPr lang="es-ES"/>
          </a:p>
        </p:txBody>
      </p:sp>
      <p:sp>
        <p:nvSpPr>
          <p:cNvPr id="9" name="8 Marcador de número de diapositiva"/>
          <p:cNvSpPr>
            <a:spLocks noGrp="1"/>
          </p:cNvSpPr>
          <p:nvPr>
            <p:ph type="sldNum" sz="quarter" idx="12"/>
          </p:nvPr>
        </p:nvSpPr>
        <p:spPr/>
        <p:txBody>
          <a:bodyPr/>
          <a:lstStyle/>
          <a:p>
            <a:pPr>
              <a:defRPr/>
            </a:pPr>
            <a:fld id="{85457525-7816-416D-A090-B23710B96498}" type="slidenum">
              <a:rPr lang="es-ES" smtClean="0"/>
              <a:pPr>
                <a:defRPr/>
              </a:pPr>
              <a:t>‹Nº›</a:t>
            </a:fld>
            <a:endParaRPr lang="es-E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pPr>
              <a:defRPr/>
            </a:pPr>
            <a:endParaRPr lang="es-ES"/>
          </a:p>
        </p:txBody>
      </p:sp>
      <p:sp>
        <p:nvSpPr>
          <p:cNvPr id="4" name="3 Marcador de pie de página"/>
          <p:cNvSpPr>
            <a:spLocks noGrp="1"/>
          </p:cNvSpPr>
          <p:nvPr>
            <p:ph type="ftr" sz="quarter" idx="11"/>
          </p:nvPr>
        </p:nvSpPr>
        <p:spPr/>
        <p:txBody>
          <a:bodyPr/>
          <a:lstStyle/>
          <a:p>
            <a:pPr>
              <a:defRPr/>
            </a:pPr>
            <a:endParaRPr lang="es-ES"/>
          </a:p>
        </p:txBody>
      </p:sp>
      <p:sp>
        <p:nvSpPr>
          <p:cNvPr id="5" name="4 Marcador de número de diapositiva"/>
          <p:cNvSpPr>
            <a:spLocks noGrp="1"/>
          </p:cNvSpPr>
          <p:nvPr>
            <p:ph type="sldNum" sz="quarter" idx="12"/>
          </p:nvPr>
        </p:nvSpPr>
        <p:spPr/>
        <p:txBody>
          <a:bodyPr/>
          <a:lstStyle/>
          <a:p>
            <a:pPr>
              <a:defRPr/>
            </a:pPr>
            <a:fld id="{143594E4-578C-4634-972F-E99ACF54C04E}" type="slidenum">
              <a:rPr lang="es-ES" smtClean="0"/>
              <a:pPr>
                <a:defRPr/>
              </a:pPr>
              <a:t>‹Nº›</a:t>
            </a:fld>
            <a:endParaRPr lang="es-E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a:p>
        </p:txBody>
      </p:sp>
      <p:sp>
        <p:nvSpPr>
          <p:cNvPr id="3" name="2 Marcador de pie de página"/>
          <p:cNvSpPr>
            <a:spLocks noGrp="1"/>
          </p:cNvSpPr>
          <p:nvPr>
            <p:ph type="ftr" sz="quarter" idx="11"/>
          </p:nvPr>
        </p:nvSpPr>
        <p:spPr/>
        <p:txBody>
          <a:bodyPr/>
          <a:lstStyle/>
          <a:p>
            <a:pPr>
              <a:defRPr/>
            </a:pPr>
            <a:endParaRPr lang="es-ES"/>
          </a:p>
        </p:txBody>
      </p:sp>
      <p:sp>
        <p:nvSpPr>
          <p:cNvPr id="4" name="3 Marcador de número de diapositiva"/>
          <p:cNvSpPr>
            <a:spLocks noGrp="1"/>
          </p:cNvSpPr>
          <p:nvPr>
            <p:ph type="sldNum" sz="quarter" idx="12"/>
          </p:nvPr>
        </p:nvSpPr>
        <p:spPr/>
        <p:txBody>
          <a:bodyPr/>
          <a:lstStyle/>
          <a:p>
            <a:pPr>
              <a:defRPr/>
            </a:pPr>
            <a:fld id="{5F4BF74F-6269-4C39-AF50-0C55B6F49318}" type="slidenum">
              <a:rPr lang="es-ES" smtClean="0"/>
              <a:pPr>
                <a:defRPr/>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39"/>
          <p:cNvSpPr>
            <a:spLocks noGrp="1" noChangeArrowheads="1"/>
          </p:cNvSpPr>
          <p:nvPr>
            <p:ph type="dt" sz="half" idx="10"/>
          </p:nvPr>
        </p:nvSpPr>
        <p:spPr>
          <a:ln/>
        </p:spPr>
        <p:txBody>
          <a:bodyPr/>
          <a:lstStyle>
            <a:lvl1pPr>
              <a:defRPr/>
            </a:lvl1pPr>
          </a:lstStyle>
          <a:p>
            <a:pPr>
              <a:defRPr/>
            </a:pPr>
            <a:endParaRPr lang="es-ES"/>
          </a:p>
        </p:txBody>
      </p:sp>
      <p:sp>
        <p:nvSpPr>
          <p:cNvPr id="5" name="Rectangle 40"/>
          <p:cNvSpPr>
            <a:spLocks noGrp="1" noChangeArrowheads="1"/>
          </p:cNvSpPr>
          <p:nvPr>
            <p:ph type="ftr" sz="quarter" idx="11"/>
          </p:nvPr>
        </p:nvSpPr>
        <p:spPr>
          <a:ln/>
        </p:spPr>
        <p:txBody>
          <a:bodyPr/>
          <a:lstStyle>
            <a:lvl1pPr>
              <a:defRPr/>
            </a:lvl1pPr>
          </a:lstStyle>
          <a:p>
            <a:pPr>
              <a:defRPr/>
            </a:pPr>
            <a:endParaRPr lang="es-ES"/>
          </a:p>
        </p:txBody>
      </p:sp>
      <p:sp>
        <p:nvSpPr>
          <p:cNvPr id="6" name="Rectangle 41"/>
          <p:cNvSpPr>
            <a:spLocks noGrp="1" noChangeArrowheads="1"/>
          </p:cNvSpPr>
          <p:nvPr>
            <p:ph type="sldNum" sz="quarter" idx="12"/>
          </p:nvPr>
        </p:nvSpPr>
        <p:spPr>
          <a:ln/>
        </p:spPr>
        <p:txBody>
          <a:bodyPr/>
          <a:lstStyle>
            <a:lvl1pPr>
              <a:defRPr/>
            </a:lvl1pPr>
          </a:lstStyle>
          <a:p>
            <a:pPr>
              <a:defRPr/>
            </a:pPr>
            <a:fld id="{F15DC153-1C4D-46C1-9E30-0CE2D82F2389}" type="slidenum">
              <a:rPr lang="es-ES"/>
              <a:pPr>
                <a:defRPr/>
              </a:pPr>
              <a:t>‹Nº›</a:t>
            </a:fld>
            <a:endParaRPr lang="es-E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texto"/>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pPr>
              <a:defRPr/>
            </a:pPr>
            <a:endParaRPr lang="es-ES"/>
          </a:p>
        </p:txBody>
      </p:sp>
      <p:sp>
        <p:nvSpPr>
          <p:cNvPr id="6" name="5 Marcador de pie de página"/>
          <p:cNvSpPr>
            <a:spLocks noGrp="1"/>
          </p:cNvSpPr>
          <p:nvPr>
            <p:ph type="ftr" sz="quarter" idx="11"/>
          </p:nvPr>
        </p:nvSpPr>
        <p:spPr/>
        <p:txBody>
          <a:bodyPr/>
          <a:lstStyle/>
          <a:p>
            <a:pPr>
              <a:defRPr/>
            </a:pPr>
            <a:endParaRPr lang="es-ES"/>
          </a:p>
        </p:txBody>
      </p:sp>
      <p:sp>
        <p:nvSpPr>
          <p:cNvPr id="7" name="6 Marcador de número de diapositiva"/>
          <p:cNvSpPr>
            <a:spLocks noGrp="1"/>
          </p:cNvSpPr>
          <p:nvPr>
            <p:ph type="sldNum" sz="quarter" idx="12"/>
          </p:nvPr>
        </p:nvSpPr>
        <p:spPr/>
        <p:txBody>
          <a:bodyPr/>
          <a:lstStyle/>
          <a:p>
            <a:pPr>
              <a:defRPr/>
            </a:pPr>
            <a:fld id="{21B3BAB7-B7B5-48B0-9DEE-4AB00C3DC5BB}" type="slidenum">
              <a:rPr lang="es-ES" smtClean="0"/>
              <a:pPr>
                <a:defRPr/>
              </a:pPr>
              <a:t>‹Nº›</a:t>
            </a:fld>
            <a:endParaRPr lang="es-ES"/>
          </a:p>
        </p:txBody>
      </p:sp>
      <p:sp>
        <p:nvSpPr>
          <p:cNvPr id="12" name="11 Rectángulo"/>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Rectángulo"/>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a:xfrm>
            <a:off x="164592" y="1170432"/>
            <a:ext cx="2523744" cy="201168"/>
          </a:xfrm>
        </p:spPr>
        <p:txBody>
          <a:bodyPr/>
          <a:lstStyle/>
          <a:p>
            <a:pPr>
              <a:defRPr/>
            </a:pPr>
            <a:endParaRPr lang="es-ES"/>
          </a:p>
        </p:txBody>
      </p:sp>
      <p:sp>
        <p:nvSpPr>
          <p:cNvPr id="11" name="10 Rectángulo"/>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Rectángulo"/>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5 Marcador de pie de página"/>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pPr>
              <a:defRPr/>
            </a:pPr>
            <a:endParaRPr lang="es-ES"/>
          </a:p>
        </p:txBody>
      </p:sp>
      <p:sp>
        <p:nvSpPr>
          <p:cNvPr id="7" name="6 Marcador de número de diapositiva"/>
          <p:cNvSpPr>
            <a:spLocks noGrp="1"/>
          </p:cNvSpPr>
          <p:nvPr>
            <p:ph type="sldNum" sz="quarter" idx="12"/>
          </p:nvPr>
        </p:nvSpPr>
        <p:spPr>
          <a:xfrm>
            <a:off x="8339328" y="1170432"/>
            <a:ext cx="733864" cy="201168"/>
          </a:xfrm>
        </p:spPr>
        <p:txBody>
          <a:bodyPr/>
          <a:lstStyle/>
          <a:p>
            <a:pPr>
              <a:defRPr/>
            </a:pPr>
            <a:fld id="{05850385-2619-4053-BE76-BA5C9B18F350}" type="slidenum">
              <a:rPr lang="es-ES" smtClean="0"/>
              <a:pPr>
                <a:defRPr/>
              </a:pPr>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pPr>
              <a:defRPr/>
            </a:pPr>
            <a:endParaRPr lang="es-ES"/>
          </a:p>
        </p:txBody>
      </p:sp>
      <p:sp>
        <p:nvSpPr>
          <p:cNvPr id="5" name="4 Marcador de pie de página"/>
          <p:cNvSpPr>
            <a:spLocks noGrp="1"/>
          </p:cNvSpPr>
          <p:nvPr>
            <p:ph type="ftr" sz="quarter" idx="11"/>
          </p:nvPr>
        </p:nvSpPr>
        <p:spPr/>
        <p:txBody>
          <a:bodyPr/>
          <a:lstStyle/>
          <a:p>
            <a:pPr>
              <a:defRPr/>
            </a:pPr>
            <a:endParaRPr lang="es-ES"/>
          </a:p>
        </p:txBody>
      </p:sp>
      <p:sp>
        <p:nvSpPr>
          <p:cNvPr id="6" name="5 Marcador de número de diapositiva"/>
          <p:cNvSpPr>
            <a:spLocks noGrp="1"/>
          </p:cNvSpPr>
          <p:nvPr>
            <p:ph type="sldNum" sz="quarter" idx="12"/>
          </p:nvPr>
        </p:nvSpPr>
        <p:spPr/>
        <p:txBody>
          <a:bodyPr/>
          <a:lstStyle/>
          <a:p>
            <a:pPr>
              <a:defRPr/>
            </a:pPr>
            <a:fld id="{3A70F9D3-BB38-46CC-A4B0-1B09BFF0B768}" type="slidenum">
              <a:rPr lang="es-ES" smtClean="0"/>
              <a:pPr>
                <a:defRPr/>
              </a:pPr>
              <a:t>‹Nº›</a:t>
            </a:fld>
            <a:endParaRPr lang="es-E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9" name="8 Rectángulo"/>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7 Rectángulo"/>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Título vertical"/>
          <p:cNvSpPr>
            <a:spLocks noGrp="1"/>
          </p:cNvSpPr>
          <p:nvPr>
            <p:ph type="title" orient="vert"/>
          </p:nvPr>
        </p:nvSpPr>
        <p:spPr>
          <a:xfrm>
            <a:off x="6781800" y="274640"/>
            <a:ext cx="1905000" cy="5851525"/>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304800"/>
            <a:ext cx="6019800" cy="5851525"/>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pPr>
              <a:defRPr/>
            </a:pPr>
            <a:endParaRPr lang="es-ES"/>
          </a:p>
        </p:txBody>
      </p:sp>
      <p:sp>
        <p:nvSpPr>
          <p:cNvPr id="5" name="4 Marcador de pie de página"/>
          <p:cNvSpPr>
            <a:spLocks noGrp="1"/>
          </p:cNvSpPr>
          <p:nvPr>
            <p:ph type="ftr" sz="quarter" idx="11"/>
          </p:nvPr>
        </p:nvSpPr>
        <p:spPr>
          <a:xfrm>
            <a:off x="2640597" y="6377459"/>
            <a:ext cx="3836404" cy="365125"/>
          </a:xfrm>
        </p:spPr>
        <p:txBody>
          <a:bodyPr/>
          <a:lstStyle/>
          <a:p>
            <a:pPr>
              <a:defRPr/>
            </a:pPr>
            <a:endParaRPr lang="es-ES"/>
          </a:p>
        </p:txBody>
      </p:sp>
      <p:sp>
        <p:nvSpPr>
          <p:cNvPr id="6" name="5 Marcador de número de diapositiva"/>
          <p:cNvSpPr>
            <a:spLocks noGrp="1"/>
          </p:cNvSpPr>
          <p:nvPr>
            <p:ph type="sldNum" sz="quarter" idx="12"/>
          </p:nvPr>
        </p:nvSpPr>
        <p:spPr/>
        <p:txBody>
          <a:bodyPr/>
          <a:lstStyle/>
          <a:p>
            <a:pPr>
              <a:defRPr/>
            </a:pPr>
            <a:fld id="{1E526724-28C7-442F-B262-B5971A3C348B}" type="slidenum">
              <a:rPr lang="es-ES" smtClean="0"/>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39"/>
          <p:cNvSpPr>
            <a:spLocks noGrp="1" noChangeArrowheads="1"/>
          </p:cNvSpPr>
          <p:nvPr>
            <p:ph type="dt" sz="half" idx="10"/>
          </p:nvPr>
        </p:nvSpPr>
        <p:spPr>
          <a:ln/>
        </p:spPr>
        <p:txBody>
          <a:bodyPr/>
          <a:lstStyle>
            <a:lvl1pPr>
              <a:defRPr/>
            </a:lvl1pPr>
          </a:lstStyle>
          <a:p>
            <a:pPr>
              <a:defRPr/>
            </a:pPr>
            <a:endParaRPr lang="es-ES"/>
          </a:p>
        </p:txBody>
      </p:sp>
      <p:sp>
        <p:nvSpPr>
          <p:cNvPr id="6" name="Rectangle 40"/>
          <p:cNvSpPr>
            <a:spLocks noGrp="1" noChangeArrowheads="1"/>
          </p:cNvSpPr>
          <p:nvPr>
            <p:ph type="ftr" sz="quarter" idx="11"/>
          </p:nvPr>
        </p:nvSpPr>
        <p:spPr>
          <a:ln/>
        </p:spPr>
        <p:txBody>
          <a:bodyPr/>
          <a:lstStyle>
            <a:lvl1pPr>
              <a:defRPr/>
            </a:lvl1pPr>
          </a:lstStyle>
          <a:p>
            <a:pPr>
              <a:defRPr/>
            </a:pPr>
            <a:endParaRPr lang="es-ES"/>
          </a:p>
        </p:txBody>
      </p:sp>
      <p:sp>
        <p:nvSpPr>
          <p:cNvPr id="7" name="Rectangle 41"/>
          <p:cNvSpPr>
            <a:spLocks noGrp="1" noChangeArrowheads="1"/>
          </p:cNvSpPr>
          <p:nvPr>
            <p:ph type="sldNum" sz="quarter" idx="12"/>
          </p:nvPr>
        </p:nvSpPr>
        <p:spPr>
          <a:ln/>
        </p:spPr>
        <p:txBody>
          <a:bodyPr/>
          <a:lstStyle>
            <a:lvl1pPr>
              <a:defRPr/>
            </a:lvl1pPr>
          </a:lstStyle>
          <a:p>
            <a:pPr>
              <a:defRPr/>
            </a:pPr>
            <a:fld id="{2F0DFFD7-E98F-4A68-8413-9AE0AE812673}" type="slidenum">
              <a:rPr lang="es-ES"/>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39"/>
          <p:cNvSpPr>
            <a:spLocks noGrp="1" noChangeArrowheads="1"/>
          </p:cNvSpPr>
          <p:nvPr>
            <p:ph type="dt" sz="half" idx="10"/>
          </p:nvPr>
        </p:nvSpPr>
        <p:spPr>
          <a:ln/>
        </p:spPr>
        <p:txBody>
          <a:bodyPr/>
          <a:lstStyle>
            <a:lvl1pPr>
              <a:defRPr/>
            </a:lvl1pPr>
          </a:lstStyle>
          <a:p>
            <a:pPr>
              <a:defRPr/>
            </a:pPr>
            <a:endParaRPr lang="es-ES"/>
          </a:p>
        </p:txBody>
      </p:sp>
      <p:sp>
        <p:nvSpPr>
          <p:cNvPr id="8" name="Rectangle 40"/>
          <p:cNvSpPr>
            <a:spLocks noGrp="1" noChangeArrowheads="1"/>
          </p:cNvSpPr>
          <p:nvPr>
            <p:ph type="ftr" sz="quarter" idx="11"/>
          </p:nvPr>
        </p:nvSpPr>
        <p:spPr>
          <a:ln/>
        </p:spPr>
        <p:txBody>
          <a:bodyPr/>
          <a:lstStyle>
            <a:lvl1pPr>
              <a:defRPr/>
            </a:lvl1pPr>
          </a:lstStyle>
          <a:p>
            <a:pPr>
              <a:defRPr/>
            </a:pPr>
            <a:endParaRPr lang="es-ES"/>
          </a:p>
        </p:txBody>
      </p:sp>
      <p:sp>
        <p:nvSpPr>
          <p:cNvPr id="9" name="Rectangle 41"/>
          <p:cNvSpPr>
            <a:spLocks noGrp="1" noChangeArrowheads="1"/>
          </p:cNvSpPr>
          <p:nvPr>
            <p:ph type="sldNum" sz="quarter" idx="12"/>
          </p:nvPr>
        </p:nvSpPr>
        <p:spPr>
          <a:ln/>
        </p:spPr>
        <p:txBody>
          <a:bodyPr/>
          <a:lstStyle>
            <a:lvl1pPr>
              <a:defRPr/>
            </a:lvl1pPr>
          </a:lstStyle>
          <a:p>
            <a:pPr>
              <a:defRPr/>
            </a:pPr>
            <a:fld id="{585A3557-AD97-49B6-B2A6-8C71ADE16651}" type="slidenum">
              <a:rPr lang="es-ES"/>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39"/>
          <p:cNvSpPr>
            <a:spLocks noGrp="1" noChangeArrowheads="1"/>
          </p:cNvSpPr>
          <p:nvPr>
            <p:ph type="dt" sz="half" idx="10"/>
          </p:nvPr>
        </p:nvSpPr>
        <p:spPr>
          <a:ln/>
        </p:spPr>
        <p:txBody>
          <a:bodyPr/>
          <a:lstStyle>
            <a:lvl1pPr>
              <a:defRPr/>
            </a:lvl1pPr>
          </a:lstStyle>
          <a:p>
            <a:pPr>
              <a:defRPr/>
            </a:pPr>
            <a:endParaRPr lang="es-ES"/>
          </a:p>
        </p:txBody>
      </p:sp>
      <p:sp>
        <p:nvSpPr>
          <p:cNvPr id="4" name="Rectangle 40"/>
          <p:cNvSpPr>
            <a:spLocks noGrp="1" noChangeArrowheads="1"/>
          </p:cNvSpPr>
          <p:nvPr>
            <p:ph type="ftr" sz="quarter" idx="11"/>
          </p:nvPr>
        </p:nvSpPr>
        <p:spPr>
          <a:ln/>
        </p:spPr>
        <p:txBody>
          <a:bodyPr/>
          <a:lstStyle>
            <a:lvl1pPr>
              <a:defRPr/>
            </a:lvl1pPr>
          </a:lstStyle>
          <a:p>
            <a:pPr>
              <a:defRPr/>
            </a:pPr>
            <a:endParaRPr lang="es-ES"/>
          </a:p>
        </p:txBody>
      </p:sp>
      <p:sp>
        <p:nvSpPr>
          <p:cNvPr id="5" name="Rectangle 41"/>
          <p:cNvSpPr>
            <a:spLocks noGrp="1" noChangeArrowheads="1"/>
          </p:cNvSpPr>
          <p:nvPr>
            <p:ph type="sldNum" sz="quarter" idx="12"/>
          </p:nvPr>
        </p:nvSpPr>
        <p:spPr>
          <a:ln/>
        </p:spPr>
        <p:txBody>
          <a:bodyPr/>
          <a:lstStyle>
            <a:lvl1pPr>
              <a:defRPr/>
            </a:lvl1pPr>
          </a:lstStyle>
          <a:p>
            <a:pPr>
              <a:defRPr/>
            </a:pPr>
            <a:fld id="{563262A0-79C1-4AB4-A58C-404ABD4C19BF}" type="slidenum">
              <a:rPr lang="es-ES"/>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39"/>
          <p:cNvSpPr>
            <a:spLocks noGrp="1" noChangeArrowheads="1"/>
          </p:cNvSpPr>
          <p:nvPr>
            <p:ph type="dt" sz="half" idx="10"/>
          </p:nvPr>
        </p:nvSpPr>
        <p:spPr>
          <a:ln/>
        </p:spPr>
        <p:txBody>
          <a:bodyPr/>
          <a:lstStyle>
            <a:lvl1pPr>
              <a:defRPr/>
            </a:lvl1pPr>
          </a:lstStyle>
          <a:p>
            <a:pPr>
              <a:defRPr/>
            </a:pPr>
            <a:endParaRPr lang="es-ES"/>
          </a:p>
        </p:txBody>
      </p:sp>
      <p:sp>
        <p:nvSpPr>
          <p:cNvPr id="3" name="Rectangle 40"/>
          <p:cNvSpPr>
            <a:spLocks noGrp="1" noChangeArrowheads="1"/>
          </p:cNvSpPr>
          <p:nvPr>
            <p:ph type="ftr" sz="quarter" idx="11"/>
          </p:nvPr>
        </p:nvSpPr>
        <p:spPr>
          <a:ln/>
        </p:spPr>
        <p:txBody>
          <a:bodyPr/>
          <a:lstStyle>
            <a:lvl1pPr>
              <a:defRPr/>
            </a:lvl1pPr>
          </a:lstStyle>
          <a:p>
            <a:pPr>
              <a:defRPr/>
            </a:pPr>
            <a:endParaRPr lang="es-ES"/>
          </a:p>
        </p:txBody>
      </p:sp>
      <p:sp>
        <p:nvSpPr>
          <p:cNvPr id="4" name="Rectangle 41"/>
          <p:cNvSpPr>
            <a:spLocks noGrp="1" noChangeArrowheads="1"/>
          </p:cNvSpPr>
          <p:nvPr>
            <p:ph type="sldNum" sz="quarter" idx="12"/>
          </p:nvPr>
        </p:nvSpPr>
        <p:spPr>
          <a:ln/>
        </p:spPr>
        <p:txBody>
          <a:bodyPr/>
          <a:lstStyle>
            <a:lvl1pPr>
              <a:defRPr/>
            </a:lvl1pPr>
          </a:lstStyle>
          <a:p>
            <a:pPr>
              <a:defRPr/>
            </a:pPr>
            <a:fld id="{1E4A960B-0859-468C-B065-2924D3335AA2}" type="slidenum">
              <a:rPr lang="es-ES"/>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39"/>
          <p:cNvSpPr>
            <a:spLocks noGrp="1" noChangeArrowheads="1"/>
          </p:cNvSpPr>
          <p:nvPr>
            <p:ph type="dt" sz="half" idx="10"/>
          </p:nvPr>
        </p:nvSpPr>
        <p:spPr>
          <a:ln/>
        </p:spPr>
        <p:txBody>
          <a:bodyPr/>
          <a:lstStyle>
            <a:lvl1pPr>
              <a:defRPr/>
            </a:lvl1pPr>
          </a:lstStyle>
          <a:p>
            <a:pPr>
              <a:defRPr/>
            </a:pPr>
            <a:endParaRPr lang="es-ES"/>
          </a:p>
        </p:txBody>
      </p:sp>
      <p:sp>
        <p:nvSpPr>
          <p:cNvPr id="6" name="Rectangle 40"/>
          <p:cNvSpPr>
            <a:spLocks noGrp="1" noChangeArrowheads="1"/>
          </p:cNvSpPr>
          <p:nvPr>
            <p:ph type="ftr" sz="quarter" idx="11"/>
          </p:nvPr>
        </p:nvSpPr>
        <p:spPr>
          <a:ln/>
        </p:spPr>
        <p:txBody>
          <a:bodyPr/>
          <a:lstStyle>
            <a:lvl1pPr>
              <a:defRPr/>
            </a:lvl1pPr>
          </a:lstStyle>
          <a:p>
            <a:pPr>
              <a:defRPr/>
            </a:pPr>
            <a:endParaRPr lang="es-ES"/>
          </a:p>
        </p:txBody>
      </p:sp>
      <p:sp>
        <p:nvSpPr>
          <p:cNvPr id="7" name="Rectangle 41"/>
          <p:cNvSpPr>
            <a:spLocks noGrp="1" noChangeArrowheads="1"/>
          </p:cNvSpPr>
          <p:nvPr>
            <p:ph type="sldNum" sz="quarter" idx="12"/>
          </p:nvPr>
        </p:nvSpPr>
        <p:spPr>
          <a:ln/>
        </p:spPr>
        <p:txBody>
          <a:bodyPr/>
          <a:lstStyle>
            <a:lvl1pPr>
              <a:defRPr/>
            </a:lvl1pPr>
          </a:lstStyle>
          <a:p>
            <a:pPr>
              <a:defRPr/>
            </a:pPr>
            <a:fld id="{CD6EF11A-353E-472A-9CE8-BCB9843EE3E6}" type="slidenum">
              <a:rPr lang="es-ES"/>
              <a:pPr>
                <a:defRPr/>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39"/>
          <p:cNvSpPr>
            <a:spLocks noGrp="1" noChangeArrowheads="1"/>
          </p:cNvSpPr>
          <p:nvPr>
            <p:ph type="dt" sz="half" idx="10"/>
          </p:nvPr>
        </p:nvSpPr>
        <p:spPr>
          <a:ln/>
        </p:spPr>
        <p:txBody>
          <a:bodyPr/>
          <a:lstStyle>
            <a:lvl1pPr>
              <a:defRPr/>
            </a:lvl1pPr>
          </a:lstStyle>
          <a:p>
            <a:pPr>
              <a:defRPr/>
            </a:pPr>
            <a:endParaRPr lang="es-ES"/>
          </a:p>
        </p:txBody>
      </p:sp>
      <p:sp>
        <p:nvSpPr>
          <p:cNvPr id="6" name="Rectangle 40"/>
          <p:cNvSpPr>
            <a:spLocks noGrp="1" noChangeArrowheads="1"/>
          </p:cNvSpPr>
          <p:nvPr>
            <p:ph type="ftr" sz="quarter" idx="11"/>
          </p:nvPr>
        </p:nvSpPr>
        <p:spPr>
          <a:ln/>
        </p:spPr>
        <p:txBody>
          <a:bodyPr/>
          <a:lstStyle>
            <a:lvl1pPr>
              <a:defRPr/>
            </a:lvl1pPr>
          </a:lstStyle>
          <a:p>
            <a:pPr>
              <a:defRPr/>
            </a:pPr>
            <a:endParaRPr lang="es-ES"/>
          </a:p>
        </p:txBody>
      </p:sp>
      <p:sp>
        <p:nvSpPr>
          <p:cNvPr id="7" name="Rectangle 41"/>
          <p:cNvSpPr>
            <a:spLocks noGrp="1" noChangeArrowheads="1"/>
          </p:cNvSpPr>
          <p:nvPr>
            <p:ph type="sldNum" sz="quarter" idx="12"/>
          </p:nvPr>
        </p:nvSpPr>
        <p:spPr>
          <a:ln/>
        </p:spPr>
        <p:txBody>
          <a:bodyPr/>
          <a:lstStyle>
            <a:lvl1pPr>
              <a:defRPr/>
            </a:lvl1pPr>
          </a:lstStyle>
          <a:p>
            <a:pPr>
              <a:defRPr/>
            </a:pPr>
            <a:fld id="{6D3FCBEF-6F21-4117-853B-113DA1AE7037}" type="slidenum">
              <a:rPr lang="es-ES"/>
              <a:pPr>
                <a:defRPr/>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3800475" y="1789113"/>
            <a:ext cx="5340350" cy="5056187"/>
            <a:chOff x="2394" y="1127"/>
            <a:chExt cx="3364" cy="3185"/>
          </a:xfrm>
        </p:grpSpPr>
        <p:sp>
          <p:nvSpPr>
            <p:cNvPr id="142339"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142340"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s-ES"/>
            </a:p>
          </p:txBody>
        </p:sp>
        <p:sp>
          <p:nvSpPr>
            <p:cNvPr id="142341"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142342" name="Freeform 6"/>
            <p:cNvSpPr>
              <a:spLocks noEditPoints="1"/>
            </p:cNvSpPr>
            <p:nvPr userDrawn="1"/>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42343"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142344"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142345"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142346"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142347"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142348" name="Freeform 12"/>
            <p:cNvSpPr>
              <a:spLocks/>
            </p:cNvSpPr>
            <p:nvPr userDrawn="1"/>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42349" name="Freeform 13"/>
            <p:cNvSpPr>
              <a:spLocks/>
            </p:cNvSpPr>
            <p:nvPr userDrawn="1"/>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42350" name="Freeform 14"/>
            <p:cNvSpPr>
              <a:spLocks/>
            </p:cNvSpPr>
            <p:nvPr userDrawn="1"/>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pPr>
                <a:defRPr/>
              </a:pPr>
              <a:endParaRPr lang="es-ES"/>
            </a:p>
          </p:txBody>
        </p:sp>
        <p:sp>
          <p:nvSpPr>
            <p:cNvPr id="142351" name="Freeform 15"/>
            <p:cNvSpPr>
              <a:spLocks/>
            </p:cNvSpPr>
            <p:nvPr userDrawn="1"/>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s-ES"/>
            </a:p>
          </p:txBody>
        </p:sp>
        <p:sp>
          <p:nvSpPr>
            <p:cNvPr id="142352" name="Freeform 16"/>
            <p:cNvSpPr>
              <a:spLocks/>
            </p:cNvSpPr>
            <p:nvPr userDrawn="1"/>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42353" name="Freeform 17"/>
            <p:cNvSpPr>
              <a:spLocks noEditPoints="1"/>
            </p:cNvSpPr>
            <p:nvPr userDrawn="1"/>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42354" name="Freeform 18"/>
            <p:cNvSpPr>
              <a:spLocks noEditPoints="1"/>
            </p:cNvSpPr>
            <p:nvPr userDrawn="1"/>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42355" name="Freeform 19"/>
            <p:cNvSpPr>
              <a:spLocks/>
            </p:cNvSpPr>
            <p:nvPr userDrawn="1"/>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42356" name="Freeform 20"/>
            <p:cNvSpPr>
              <a:spLocks noEditPoints="1"/>
            </p:cNvSpPr>
            <p:nvPr userDrawn="1"/>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42357" name="Freeform 21"/>
            <p:cNvSpPr>
              <a:spLocks noEditPoints="1"/>
            </p:cNvSpPr>
            <p:nvPr userDrawn="1"/>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42358" name="Freeform 22"/>
            <p:cNvSpPr>
              <a:spLocks noEditPoints="1"/>
            </p:cNvSpPr>
            <p:nvPr userDrawn="1"/>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42359" name="Freeform 23"/>
            <p:cNvSpPr>
              <a:spLocks/>
            </p:cNvSpPr>
            <p:nvPr userDrawn="1"/>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s-ES"/>
            </a:p>
          </p:txBody>
        </p:sp>
        <p:sp>
          <p:nvSpPr>
            <p:cNvPr id="142360" name="Freeform 24"/>
            <p:cNvSpPr>
              <a:spLocks noEditPoints="1"/>
            </p:cNvSpPr>
            <p:nvPr userDrawn="1"/>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42361" name="Freeform 25"/>
            <p:cNvSpPr>
              <a:spLocks noEditPoints="1"/>
            </p:cNvSpPr>
            <p:nvPr userDrawn="1"/>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42362" name="Freeform 26"/>
            <p:cNvSpPr>
              <a:spLocks noEditPoints="1"/>
            </p:cNvSpPr>
            <p:nvPr userDrawn="1"/>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42363"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pPr>
                <a:defRPr/>
              </a:pPr>
              <a:endParaRPr lang="es-ES"/>
            </a:p>
          </p:txBody>
        </p:sp>
        <p:sp>
          <p:nvSpPr>
            <p:cNvPr id="142364"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s-ES"/>
            </a:p>
          </p:txBody>
        </p:sp>
        <p:sp>
          <p:nvSpPr>
            <p:cNvPr id="142365"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pPr>
                <a:defRPr/>
              </a:pPr>
              <a:endParaRPr lang="es-ES"/>
            </a:p>
          </p:txBody>
        </p:sp>
        <p:sp>
          <p:nvSpPr>
            <p:cNvPr id="142366" name="Freeform 30"/>
            <p:cNvSpPr>
              <a:spLocks noEditPoints="1"/>
            </p:cNvSpPr>
            <p:nvPr userDrawn="1"/>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42367" name="Freeform 31"/>
            <p:cNvSpPr>
              <a:spLocks noEditPoints="1"/>
            </p:cNvSpPr>
            <p:nvPr userDrawn="1"/>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s-ES"/>
            </a:p>
          </p:txBody>
        </p:sp>
        <p:sp>
          <p:nvSpPr>
            <p:cNvPr id="142368"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pPr>
                <a:defRPr/>
              </a:pPr>
              <a:endParaRPr lang="es-ES"/>
            </a:p>
          </p:txBody>
        </p:sp>
        <p:sp>
          <p:nvSpPr>
            <p:cNvPr id="142369"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s-ES"/>
            </a:p>
          </p:txBody>
        </p:sp>
        <p:sp>
          <p:nvSpPr>
            <p:cNvPr id="142370"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s-ES"/>
            </a:p>
          </p:txBody>
        </p:sp>
        <p:sp>
          <p:nvSpPr>
            <p:cNvPr id="142371" name="Freeform 35"/>
            <p:cNvSpPr>
              <a:spLocks/>
            </p:cNvSpPr>
            <p:nvPr userDrawn="1"/>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es-ES"/>
            </a:p>
          </p:txBody>
        </p:sp>
        <p:sp>
          <p:nvSpPr>
            <p:cNvPr id="142372" name="Freeform 36"/>
            <p:cNvSpPr>
              <a:spLocks/>
            </p:cNvSpPr>
            <p:nvPr userDrawn="1"/>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s-ES"/>
            </a:p>
          </p:txBody>
        </p:sp>
      </p:grpSp>
      <p:sp>
        <p:nvSpPr>
          <p:cNvPr id="142373" name="Rectangle 37"/>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42374" name="Rectangle 38"/>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42375" name="Rectangle 39"/>
          <p:cNvSpPr>
            <a:spLocks noGrp="1" noChangeArrowheads="1"/>
          </p:cNvSpPr>
          <p:nvPr>
            <p:ph type="dt" sz="half" idx="2"/>
          </p:nvPr>
        </p:nvSpPr>
        <p:spPr bwMode="auto">
          <a:xfrm>
            <a:off x="457200" y="627856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i="0" smtClean="0">
                <a:latin typeface="+mn-lt"/>
              </a:defRPr>
            </a:lvl1pPr>
          </a:lstStyle>
          <a:p>
            <a:pPr>
              <a:defRPr/>
            </a:pPr>
            <a:endParaRPr lang="es-ES"/>
          </a:p>
        </p:txBody>
      </p:sp>
      <p:sp>
        <p:nvSpPr>
          <p:cNvPr id="142376" name="Rectangle 40"/>
          <p:cNvSpPr>
            <a:spLocks noGrp="1" noChangeArrowheads="1"/>
          </p:cNvSpPr>
          <p:nvPr>
            <p:ph type="ftr" sz="quarter" idx="3"/>
          </p:nvPr>
        </p:nvSpPr>
        <p:spPr bwMode="auto">
          <a:xfrm>
            <a:off x="3124200" y="6278563"/>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i="0" smtClean="0">
                <a:latin typeface="+mn-lt"/>
              </a:defRPr>
            </a:lvl1pPr>
          </a:lstStyle>
          <a:p>
            <a:pPr>
              <a:defRPr/>
            </a:pPr>
            <a:endParaRPr lang="es-ES"/>
          </a:p>
        </p:txBody>
      </p:sp>
      <p:sp>
        <p:nvSpPr>
          <p:cNvPr id="142377" name="Rectangle 41"/>
          <p:cNvSpPr>
            <a:spLocks noGrp="1" noChangeArrowheads="1"/>
          </p:cNvSpPr>
          <p:nvPr>
            <p:ph type="sldNum" sz="quarter" idx="4"/>
          </p:nvPr>
        </p:nvSpPr>
        <p:spPr bwMode="auto">
          <a:xfrm>
            <a:off x="6553200" y="627856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0" smtClean="0">
                <a:latin typeface="+mn-lt"/>
              </a:defRPr>
            </a:lvl1pPr>
          </a:lstStyle>
          <a:p>
            <a:pPr>
              <a:defRPr/>
            </a:pPr>
            <a:fld id="{0D757375-B4BA-4BB4-BD3E-EB95682C8C54}" type="slidenum">
              <a:rPr lang="es-ES"/>
              <a:pPr>
                <a:defRPr/>
              </a:pPr>
              <a:t>‹Nº›</a:t>
            </a:fld>
            <a:endParaRPr lang="es-ES"/>
          </a:p>
        </p:txBody>
      </p:sp>
    </p:spTree>
  </p:cSld>
  <p:clrMap bg1="dk2" tx1="lt1" bg2="dk1" tx2="lt2" accent1="accent1" accent2="accent2" accent3="accent3" accent4="accent4" accent5="accent5" accent6="accent6" hlink="hlink" folHlink="folHlink"/>
  <p:sldLayoutIdLst>
    <p:sldLayoutId id="2147483747"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6486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i="0" smtClean="0"/>
            </a:lvl1pPr>
          </a:lstStyle>
          <a:p>
            <a:pPr>
              <a:defRPr/>
            </a:pPr>
            <a:endParaRPr lang="es-ES"/>
          </a:p>
        </p:txBody>
      </p:sp>
      <p:sp>
        <p:nvSpPr>
          <p:cNvPr id="16486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i="0" smtClean="0"/>
            </a:lvl1pPr>
          </a:lstStyle>
          <a:p>
            <a:pPr>
              <a:defRPr/>
            </a:pPr>
            <a:endParaRPr lang="es-ES"/>
          </a:p>
        </p:txBody>
      </p:sp>
      <p:sp>
        <p:nvSpPr>
          <p:cNvPr id="16487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smtClean="0"/>
            </a:lvl1pPr>
          </a:lstStyle>
          <a:p>
            <a:pPr>
              <a:defRPr/>
            </a:pPr>
            <a:fld id="{197ADA5B-971A-4F5E-8663-5125EE9FC279}"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 Rectángulo"/>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6 Rectángulo"/>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Marcador de título"/>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4" name="3 Marcador de fecha"/>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pPr>
              <a:defRPr/>
            </a:pPr>
            <a:endParaRPr lang="es-ES"/>
          </a:p>
        </p:txBody>
      </p:sp>
      <p:sp>
        <p:nvSpPr>
          <p:cNvPr id="5" name="4 Marcador de pie de página"/>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pPr>
              <a:defRPr/>
            </a:pPr>
            <a:endParaRPr lang="es-ES"/>
          </a:p>
        </p:txBody>
      </p:sp>
      <p:sp>
        <p:nvSpPr>
          <p:cNvPr id="6" name="5 Marcador de número de diapositiva"/>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pPr>
              <a:defRPr/>
            </a:pPr>
            <a:fld id="{DE82CDD1-838D-4192-A50F-E17E7854EC41}" type="slidenum">
              <a:rPr lang="es-ES" smtClean="0"/>
              <a:pPr>
                <a:defRPr/>
              </a:pPr>
              <a:t>‹Nº›</a:t>
            </a:fld>
            <a:endParaRPr lang="es-ES"/>
          </a:p>
        </p:txBody>
      </p:sp>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5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11560" y="3429000"/>
            <a:ext cx="8229600" cy="936104"/>
          </a:xfrm>
        </p:spPr>
        <p:txBody>
          <a:bodyPr>
            <a:normAutofit/>
          </a:bodyPr>
          <a:lstStyle/>
          <a:p>
            <a:pPr algn="r" eaLnBrk="1" hangingPunct="1">
              <a:defRPr/>
            </a:pPr>
            <a:r>
              <a:rPr lang="es-ES" sz="2400" b="0" dirty="0" smtClean="0">
                <a:solidFill>
                  <a:schemeClr val="hlink"/>
                </a:solidFill>
              </a:rPr>
              <a:t>DISTENSIBILIDAD VASCULAR</a:t>
            </a:r>
            <a:br>
              <a:rPr lang="es-ES" sz="2400" b="0" dirty="0" smtClean="0">
                <a:solidFill>
                  <a:schemeClr val="hlink"/>
                </a:solidFill>
              </a:rPr>
            </a:br>
            <a:r>
              <a:rPr lang="es-ES" sz="2400" b="0" dirty="0" smtClean="0">
                <a:solidFill>
                  <a:schemeClr val="hlink"/>
                </a:solidFill>
              </a:rPr>
              <a:t> Y FUNCIONES DE </a:t>
            </a:r>
            <a:r>
              <a:rPr lang="es-ES" sz="2400" b="0" i="1" dirty="0" smtClean="0">
                <a:solidFill>
                  <a:schemeClr val="hlink"/>
                </a:solidFill>
              </a:rPr>
              <a:t>LOS SISTEMAS ARTERIAL</a:t>
            </a:r>
            <a:r>
              <a:rPr lang="es-ES" sz="2400" b="0" dirty="0" smtClean="0">
                <a:solidFill>
                  <a:schemeClr val="hlink"/>
                </a:solidFill>
              </a:rPr>
              <a:t> Y </a:t>
            </a:r>
            <a:r>
              <a:rPr lang="es-ES" sz="2400" b="0" i="1" dirty="0" smtClean="0">
                <a:solidFill>
                  <a:schemeClr val="hlink"/>
                </a:solidFill>
              </a:rPr>
              <a:t>VENOSO</a:t>
            </a:r>
          </a:p>
        </p:txBody>
      </p:sp>
      <p:sp>
        <p:nvSpPr>
          <p:cNvPr id="8195" name="Text Box 4"/>
          <p:cNvSpPr txBox="1">
            <a:spLocks noChangeArrowheads="1"/>
          </p:cNvSpPr>
          <p:nvPr/>
        </p:nvSpPr>
        <p:spPr bwMode="auto">
          <a:xfrm>
            <a:off x="5056188" y="6256338"/>
            <a:ext cx="3692525" cy="366712"/>
          </a:xfrm>
          <a:prstGeom prst="rect">
            <a:avLst/>
          </a:prstGeom>
          <a:noFill/>
          <a:ln w="9525">
            <a:noFill/>
            <a:miter lim="800000"/>
            <a:headEnd/>
            <a:tailEnd/>
          </a:ln>
        </p:spPr>
        <p:txBody>
          <a:bodyPr>
            <a:spAutoFit/>
          </a:bodyPr>
          <a:lstStyle/>
          <a:p>
            <a:endParaRPr lang="es-ES"/>
          </a:p>
        </p:txBody>
      </p:sp>
      <p:sp>
        <p:nvSpPr>
          <p:cNvPr id="2053" name="Text Box 5"/>
          <p:cNvSpPr txBox="1">
            <a:spLocks noChangeArrowheads="1"/>
          </p:cNvSpPr>
          <p:nvPr/>
        </p:nvSpPr>
        <p:spPr bwMode="auto">
          <a:xfrm>
            <a:off x="467544" y="5445224"/>
            <a:ext cx="8425631" cy="1200329"/>
          </a:xfrm>
          <a:prstGeom prst="rect">
            <a:avLst/>
          </a:prstGeom>
          <a:noFill/>
          <a:ln w="9525">
            <a:noFill/>
            <a:miter lim="800000"/>
            <a:headEnd/>
            <a:tailEnd/>
          </a:ln>
          <a:effectLst/>
        </p:spPr>
        <p:txBody>
          <a:bodyPr wrap="square">
            <a:spAutoFit/>
          </a:bodyPr>
          <a:lstStyle/>
          <a:p>
            <a:pPr algn="r">
              <a:spcBef>
                <a:spcPct val="50000"/>
              </a:spcBef>
              <a:defRPr/>
            </a:pPr>
            <a:r>
              <a:rPr lang="es-ES" dirty="0" smtClean="0">
                <a:effectLst>
                  <a:outerShdw blurRad="38100" dist="38100" dir="2700000" algn="tl">
                    <a:srgbClr val="000000"/>
                  </a:outerShdw>
                </a:effectLst>
              </a:rPr>
              <a:t>Dr. Johnnathan Emanuel Molina</a:t>
            </a:r>
          </a:p>
          <a:p>
            <a:pPr algn="r">
              <a:spcBef>
                <a:spcPct val="50000"/>
              </a:spcBef>
              <a:defRPr/>
            </a:pPr>
            <a:r>
              <a:rPr lang="es-GT" dirty="0" smtClean="0">
                <a:effectLst>
                  <a:outerShdw blurRad="38100" dist="38100" dir="2700000" algn="tl">
                    <a:srgbClr val="000000"/>
                  </a:outerShdw>
                </a:effectLst>
              </a:rPr>
              <a:t>Médico y Cirujano</a:t>
            </a:r>
          </a:p>
          <a:p>
            <a:pPr algn="r">
              <a:spcBef>
                <a:spcPct val="50000"/>
              </a:spcBef>
              <a:defRPr/>
            </a:pPr>
            <a:r>
              <a:rPr lang="es-GT" dirty="0" smtClean="0">
                <a:effectLst>
                  <a:outerShdw blurRad="38100" dist="38100" dir="2700000" algn="tl">
                    <a:srgbClr val="000000"/>
                  </a:outerShdw>
                </a:effectLst>
              </a:rPr>
              <a:t>Universidad de San Carlos de Guatemala</a:t>
            </a:r>
            <a:endParaRPr lang="es-ES" dirty="0">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269314" name="Picture 2" descr="C:\Users\Jonathan\Downloads\1456642_250344641814530_217422275_n.jpg"/>
          <p:cNvPicPr>
            <a:picLocks noChangeAspect="1" noChangeArrowheads="1"/>
          </p:cNvPicPr>
          <p:nvPr/>
        </p:nvPicPr>
        <p:blipFill>
          <a:blip r:embed="rId2" cstate="print"/>
          <a:srcRect/>
          <a:stretch>
            <a:fillRect/>
          </a:stretch>
        </p:blipFill>
        <p:spPr bwMode="auto">
          <a:xfrm>
            <a:off x="0" y="-1"/>
            <a:ext cx="9144000" cy="6837591"/>
          </a:xfrm>
          <a:prstGeom prst="rect">
            <a:avLst/>
          </a:prstGeom>
          <a:noFill/>
        </p:spPr>
      </p:pic>
      <p:sp>
        <p:nvSpPr>
          <p:cNvPr id="5" name="4 CuadroTexto"/>
          <p:cNvSpPr txBox="1"/>
          <p:nvPr/>
        </p:nvSpPr>
        <p:spPr>
          <a:xfrm>
            <a:off x="6804248" y="5877272"/>
            <a:ext cx="1673856" cy="461665"/>
          </a:xfrm>
          <a:prstGeom prst="rect">
            <a:avLst/>
          </a:prstGeom>
          <a:noFill/>
        </p:spPr>
        <p:txBody>
          <a:bodyPr wrap="none" rtlCol="0">
            <a:spAutoFit/>
          </a:bodyPr>
          <a:lstStyle/>
          <a:p>
            <a:r>
              <a:rPr lang="es-GT" sz="2400" dirty="0" smtClean="0">
                <a:solidFill>
                  <a:schemeClr val="bg1"/>
                </a:solidFill>
              </a:rPr>
              <a:t>Belleza…!!</a:t>
            </a:r>
            <a:endParaRPr lang="es-ES" sz="2400" dirty="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p:cNvPicPr>
            <a:picLocks noChangeAspect="1" noChangeArrowheads="1"/>
          </p:cNvPicPr>
          <p:nvPr/>
        </p:nvPicPr>
        <p:blipFill>
          <a:blip r:embed="rId2" cstate="print"/>
          <a:srcRect l="28498" t="18329" r="29722" b="15719"/>
          <a:stretch>
            <a:fillRect/>
          </a:stretch>
        </p:blipFill>
        <p:spPr bwMode="auto">
          <a:xfrm>
            <a:off x="683568" y="78827"/>
            <a:ext cx="7632848" cy="57984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4 CuadroTexto"/>
          <p:cNvSpPr txBox="1"/>
          <p:nvPr/>
        </p:nvSpPr>
        <p:spPr>
          <a:xfrm>
            <a:off x="2195736" y="6011996"/>
            <a:ext cx="5328592" cy="369332"/>
          </a:xfrm>
          <a:prstGeom prst="rect">
            <a:avLst/>
          </a:prstGeom>
          <a:noFill/>
        </p:spPr>
        <p:txBody>
          <a:bodyPr wrap="square" rtlCol="0">
            <a:spAutoFit/>
          </a:bodyPr>
          <a:lstStyle/>
          <a:p>
            <a:r>
              <a:rPr lang="es-GT" dirty="0" smtClean="0"/>
              <a:t>Presión de pulso en la aorta ascendente…</a:t>
            </a:r>
            <a:endParaRPr lang="es-E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176130" name="Picture 2"/>
          <p:cNvPicPr>
            <a:picLocks noChangeAspect="1" noChangeArrowheads="1"/>
          </p:cNvPicPr>
          <p:nvPr/>
        </p:nvPicPr>
        <p:blipFill>
          <a:blip r:embed="rId2" cstate="print"/>
          <a:srcRect l="21857" t="15375" r="23907" b="14735"/>
          <a:stretch>
            <a:fillRect/>
          </a:stretch>
        </p:blipFill>
        <p:spPr bwMode="auto">
          <a:xfrm>
            <a:off x="395536" y="332656"/>
            <a:ext cx="8352928" cy="60516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177154" name="Picture 2"/>
          <p:cNvPicPr>
            <a:picLocks noChangeAspect="1" noChangeArrowheads="1"/>
          </p:cNvPicPr>
          <p:nvPr/>
        </p:nvPicPr>
        <p:blipFill>
          <a:blip r:embed="rId2" cstate="print"/>
          <a:srcRect l="24070" t="18329" r="23081" b="15719"/>
          <a:stretch>
            <a:fillRect/>
          </a:stretch>
        </p:blipFill>
        <p:spPr bwMode="auto">
          <a:xfrm>
            <a:off x="0" y="58472"/>
            <a:ext cx="9108504" cy="6799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4 CuadroTexto"/>
          <p:cNvSpPr txBox="1"/>
          <p:nvPr/>
        </p:nvSpPr>
        <p:spPr>
          <a:xfrm>
            <a:off x="31135" y="107340"/>
            <a:ext cx="4108817" cy="369332"/>
          </a:xfrm>
          <a:prstGeom prst="rect">
            <a:avLst/>
          </a:prstGeom>
          <a:noFill/>
        </p:spPr>
        <p:txBody>
          <a:bodyPr wrap="none" rtlCol="0">
            <a:spAutoFit/>
          </a:bodyPr>
          <a:lstStyle/>
          <a:p>
            <a:r>
              <a:rPr lang="es-GT" dirty="0" smtClean="0">
                <a:solidFill>
                  <a:srgbClr val="000000"/>
                </a:solidFill>
              </a:rPr>
              <a:t>¿Cómo están las Presiones de Pulso?</a:t>
            </a:r>
            <a:endParaRPr lang="es-ES" dirty="0">
              <a:solidFill>
                <a:srgbClr val="00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idx="1"/>
          </p:nvPr>
        </p:nvSpPr>
        <p:spPr>
          <a:xfrm>
            <a:off x="395536" y="1844824"/>
            <a:ext cx="8497639" cy="4176762"/>
          </a:xfrm>
        </p:spPr>
        <p:txBody>
          <a:bodyPr>
            <a:normAutofit/>
          </a:bodyPr>
          <a:lstStyle/>
          <a:p>
            <a:pPr marL="609600" indent="-609600" algn="just" eaLnBrk="1" hangingPunct="1">
              <a:lnSpc>
                <a:spcPct val="80000"/>
              </a:lnSpc>
              <a:buFont typeface="Wingdings" pitchFamily="2" charset="2"/>
              <a:buNone/>
              <a:defRPr/>
            </a:pPr>
            <a:r>
              <a:rPr lang="es-ES" sz="1800" dirty="0" smtClean="0"/>
              <a:t>   </a:t>
            </a:r>
            <a:r>
              <a:rPr lang="es-ES" sz="1800" i="1" dirty="0" smtClean="0"/>
              <a:t>Los pulsos de presión</a:t>
            </a:r>
            <a:r>
              <a:rPr lang="es-ES" sz="1800" dirty="0" smtClean="0"/>
              <a:t> se amortiguan en los vasos de menor calibre </a:t>
            </a:r>
          </a:p>
          <a:p>
            <a:pPr marL="609600" indent="-609600" algn="just" eaLnBrk="1" hangingPunct="1">
              <a:lnSpc>
                <a:spcPct val="80000"/>
              </a:lnSpc>
              <a:buFont typeface="Wingdings" pitchFamily="2" charset="2"/>
              <a:buNone/>
              <a:defRPr/>
            </a:pPr>
            <a:endParaRPr lang="es-ES" sz="1800" dirty="0" smtClean="0"/>
          </a:p>
          <a:p>
            <a:pPr marL="609600" indent="-609600" algn="just" eaLnBrk="1" hangingPunct="1">
              <a:lnSpc>
                <a:spcPct val="80000"/>
              </a:lnSpc>
              <a:buFont typeface="Wingdings" pitchFamily="2" charset="2"/>
              <a:buNone/>
              <a:defRPr/>
            </a:pPr>
            <a:r>
              <a:rPr lang="es-ES" sz="1800" dirty="0" smtClean="0"/>
              <a:t>  </a:t>
            </a:r>
            <a:r>
              <a:rPr lang="es-ES" sz="1800" i="1" dirty="0" smtClean="0"/>
              <a:t>La presión de las pulsaciones en la aorta</a:t>
            </a:r>
            <a:r>
              <a:rPr lang="es-ES" sz="1800" dirty="0" smtClean="0"/>
              <a:t> va disminuyendo progresivamente (se va amortiguando) por: </a:t>
            </a:r>
          </a:p>
          <a:p>
            <a:pPr marL="609600" indent="-609600" algn="just" eaLnBrk="1" hangingPunct="1">
              <a:lnSpc>
                <a:spcPct val="80000"/>
              </a:lnSpc>
              <a:buFont typeface="Wingdings" pitchFamily="2" charset="2"/>
              <a:buNone/>
              <a:defRPr/>
            </a:pPr>
            <a:endParaRPr lang="es-ES" sz="1800" dirty="0" smtClean="0"/>
          </a:p>
          <a:p>
            <a:pPr marL="609600" indent="-609600" algn="just" eaLnBrk="1" hangingPunct="1">
              <a:lnSpc>
                <a:spcPct val="80000"/>
              </a:lnSpc>
              <a:buFont typeface="Wingdings" pitchFamily="2" charset="2"/>
              <a:buAutoNum type="arabicPeriod"/>
              <a:defRPr/>
            </a:pPr>
            <a:r>
              <a:rPr lang="es-ES" sz="1800" i="1" dirty="0" smtClean="0"/>
              <a:t>La resistencia al movimiento de la sangre por los vasos </a:t>
            </a:r>
          </a:p>
          <a:p>
            <a:pPr marL="609600" indent="-609600" algn="just" eaLnBrk="1" hangingPunct="1">
              <a:lnSpc>
                <a:spcPct val="80000"/>
              </a:lnSpc>
              <a:buFont typeface="Wingdings" pitchFamily="2" charset="2"/>
              <a:buAutoNum type="arabicPeriod"/>
              <a:defRPr/>
            </a:pPr>
            <a:r>
              <a:rPr lang="es-ES" sz="1800" i="1" dirty="0" smtClean="0"/>
              <a:t>La capacitancia de los vasos  </a:t>
            </a:r>
          </a:p>
          <a:p>
            <a:pPr marL="609600" indent="-609600" algn="ctr" eaLnBrk="1" hangingPunct="1">
              <a:lnSpc>
                <a:spcPct val="80000"/>
              </a:lnSpc>
              <a:buFont typeface="Wingdings" pitchFamily="2" charset="2"/>
              <a:buNone/>
              <a:defRPr/>
            </a:pPr>
            <a:endParaRPr lang="es-ES" sz="1800" b="1" i="1" dirty="0" smtClean="0"/>
          </a:p>
          <a:p>
            <a:pPr marL="609600" indent="-609600" algn="ctr" eaLnBrk="1" hangingPunct="1">
              <a:lnSpc>
                <a:spcPct val="80000"/>
              </a:lnSpc>
              <a:buFont typeface="Wingdings" pitchFamily="2" charset="2"/>
              <a:buNone/>
              <a:defRPr/>
            </a:pPr>
            <a:r>
              <a:rPr lang="es-ES" sz="1800" b="1" i="1" dirty="0" smtClean="0"/>
              <a:t>      </a:t>
            </a:r>
            <a:r>
              <a:rPr lang="es-GT" sz="1800" b="1" i="1" dirty="0" smtClean="0"/>
              <a:t>Amortiguación ∞ R x C</a:t>
            </a:r>
            <a:endParaRPr lang="es-ES" sz="1800" b="1" i="1" dirty="0" smtClean="0"/>
          </a:p>
          <a:p>
            <a:pPr marL="609600" indent="-609600" algn="just" eaLnBrk="1" hangingPunct="1">
              <a:lnSpc>
                <a:spcPct val="80000"/>
              </a:lnSpc>
              <a:buFont typeface="Wingdings" pitchFamily="2" charset="2"/>
              <a:buNone/>
              <a:defRPr/>
            </a:pPr>
            <a:r>
              <a:rPr lang="es-ES" sz="1800" b="1" dirty="0" smtClean="0"/>
              <a:t>   </a:t>
            </a:r>
          </a:p>
        </p:txBody>
      </p:sp>
      <p:sp>
        <p:nvSpPr>
          <p:cNvPr id="4" name="3 CuadroTexto"/>
          <p:cNvSpPr txBox="1"/>
          <p:nvPr/>
        </p:nvSpPr>
        <p:spPr>
          <a:xfrm>
            <a:off x="467544" y="476672"/>
            <a:ext cx="7344816" cy="523220"/>
          </a:xfrm>
          <a:prstGeom prst="rect">
            <a:avLst/>
          </a:prstGeom>
          <a:noFill/>
        </p:spPr>
        <p:txBody>
          <a:bodyPr wrap="square" rtlCol="0">
            <a:spAutoFit/>
          </a:bodyPr>
          <a:lstStyle/>
          <a:p>
            <a:pPr algn="l"/>
            <a:r>
              <a:rPr lang="es-GT" sz="2800" dirty="0" smtClean="0">
                <a:solidFill>
                  <a:srgbClr val="FFFF00"/>
                </a:solidFill>
              </a:rPr>
              <a:t>Amortiguación… </a:t>
            </a:r>
            <a:endParaRPr lang="es-ES" sz="2800" dirty="0">
              <a:solidFill>
                <a:srgbClr val="FFFF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178178" name="Picture 2"/>
          <p:cNvPicPr>
            <a:picLocks noChangeAspect="1" noChangeArrowheads="1"/>
          </p:cNvPicPr>
          <p:nvPr/>
        </p:nvPicPr>
        <p:blipFill>
          <a:blip r:embed="rId2" cstate="print"/>
          <a:srcRect l="34032" t="17344" r="34422" b="17688"/>
          <a:stretch>
            <a:fillRect/>
          </a:stretch>
        </p:blipFill>
        <p:spPr bwMode="auto">
          <a:xfrm>
            <a:off x="1187624" y="260648"/>
            <a:ext cx="6768752" cy="6420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1427" name="Rectangle 3"/>
          <p:cNvSpPr>
            <a:spLocks noChangeArrowheads="1"/>
          </p:cNvSpPr>
          <p:nvPr/>
        </p:nvSpPr>
        <p:spPr bwMode="auto">
          <a:xfrm>
            <a:off x="539750" y="188913"/>
            <a:ext cx="8353425" cy="647700"/>
          </a:xfrm>
          <a:prstGeom prst="rect">
            <a:avLst/>
          </a:prstGeom>
          <a:noFill/>
          <a:ln w="9525">
            <a:solidFill>
              <a:srgbClr val="FF0066"/>
            </a:solidFill>
            <a:miter lim="800000"/>
            <a:headEnd/>
            <a:tailEnd/>
          </a:ln>
          <a:effectLst/>
        </p:spPr>
        <p:txBody>
          <a:bodyPr wrap="none" anchor="ctr"/>
          <a:lstStyle/>
          <a:p>
            <a:pPr>
              <a:defRPr/>
            </a:pPr>
            <a:r>
              <a:rPr lang="es-MX" sz="1600" b="1" i="0">
                <a:effectLst>
                  <a:outerShdw blurRad="38100" dist="38100" dir="2700000" algn="tl">
                    <a:srgbClr val="C0C0C0"/>
                  </a:outerShdw>
                </a:effectLst>
                <a:latin typeface="Tahoma" pitchFamily="34" charset="0"/>
              </a:rPr>
              <a:t>Fases progresivas de la transmisión de </a:t>
            </a:r>
            <a:r>
              <a:rPr lang="es-MX" sz="1600" b="1" u="sng">
                <a:effectLst>
                  <a:outerShdw blurRad="38100" dist="38100" dir="2700000" algn="tl">
                    <a:srgbClr val="C0C0C0"/>
                  </a:outerShdw>
                </a:effectLst>
                <a:latin typeface="Tahoma" pitchFamily="34" charset="0"/>
              </a:rPr>
              <a:t>la presión de pulso</a:t>
            </a:r>
            <a:r>
              <a:rPr lang="es-MX" sz="1600" b="1" i="0">
                <a:effectLst>
                  <a:outerShdw blurRad="38100" dist="38100" dir="2700000" algn="tl">
                    <a:srgbClr val="C0C0C0"/>
                  </a:outerShdw>
                </a:effectLst>
                <a:latin typeface="Tahoma" pitchFamily="34" charset="0"/>
              </a:rPr>
              <a:t> a lo largo de la aorta</a:t>
            </a:r>
            <a:r>
              <a:rPr lang="es-MX" i="0">
                <a:latin typeface="Tahoma" pitchFamily="34" charset="0"/>
              </a:rPr>
              <a:t>.</a:t>
            </a:r>
            <a:endParaRPr lang="es-ES" i="0">
              <a:latin typeface="Tahoma" pitchFamily="34" charset="0"/>
            </a:endParaRPr>
          </a:p>
        </p:txBody>
      </p:sp>
      <p:pic>
        <p:nvPicPr>
          <p:cNvPr id="26628" name="Picture 4"/>
          <p:cNvPicPr>
            <a:picLocks noChangeAspect="1" noChangeArrowheads="1"/>
          </p:cNvPicPr>
          <p:nvPr/>
        </p:nvPicPr>
        <p:blipFill>
          <a:blip r:embed="rId3" cstate="print"/>
          <a:srcRect l="31265" t="17344" r="32208" b="17688"/>
          <a:stretch>
            <a:fillRect/>
          </a:stretch>
        </p:blipFill>
        <p:spPr bwMode="auto">
          <a:xfrm>
            <a:off x="611560" y="1124744"/>
            <a:ext cx="7848872" cy="52565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l="24070" t="18329" r="23081" b="15719"/>
          <a:stretch>
            <a:fillRect/>
          </a:stretch>
        </p:blipFill>
        <p:spPr bwMode="auto">
          <a:xfrm>
            <a:off x="35496" y="0"/>
            <a:ext cx="9108504" cy="6799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1 CuadroTexto"/>
          <p:cNvSpPr txBox="1"/>
          <p:nvPr/>
        </p:nvSpPr>
        <p:spPr>
          <a:xfrm>
            <a:off x="1691680" y="6488668"/>
            <a:ext cx="6378670" cy="369332"/>
          </a:xfrm>
          <a:prstGeom prst="rect">
            <a:avLst/>
          </a:prstGeom>
          <a:noFill/>
        </p:spPr>
        <p:txBody>
          <a:bodyPr wrap="none" rtlCol="0">
            <a:spAutoFit/>
          </a:bodyPr>
          <a:lstStyle/>
          <a:p>
            <a:r>
              <a:rPr lang="es-GT" dirty="0" smtClean="0">
                <a:solidFill>
                  <a:srgbClr val="FF0000"/>
                </a:solidFill>
              </a:rPr>
              <a:t>“ojo” desinflo el esfigmomanómetro y aún podría escucharse</a:t>
            </a:r>
            <a:endParaRPr lang="es-ES" dirty="0">
              <a:solidFill>
                <a:srgbClr val="FF0000"/>
              </a:solidFill>
            </a:endParaRPr>
          </a:p>
        </p:txBody>
      </p:sp>
      <p:cxnSp>
        <p:nvCxnSpPr>
          <p:cNvPr id="4" name="3 Conector recto"/>
          <p:cNvCxnSpPr/>
          <p:nvPr/>
        </p:nvCxnSpPr>
        <p:spPr bwMode="auto">
          <a:xfrm>
            <a:off x="3635896" y="4797152"/>
            <a:ext cx="5220072" cy="0"/>
          </a:xfrm>
          <a:prstGeom prst="line">
            <a:avLst/>
          </a:prstGeom>
          <a:ln>
            <a:solidFill>
              <a:srgbClr val="002060"/>
            </a:solidFill>
            <a:prstDash val="dash"/>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6" name="5 CuadroTexto"/>
          <p:cNvSpPr txBox="1"/>
          <p:nvPr/>
        </p:nvSpPr>
        <p:spPr>
          <a:xfrm>
            <a:off x="467544" y="5157192"/>
            <a:ext cx="3227165" cy="338554"/>
          </a:xfrm>
          <a:prstGeom prst="rect">
            <a:avLst/>
          </a:prstGeom>
          <a:noFill/>
          <a:ln>
            <a:solidFill>
              <a:srgbClr val="000099"/>
            </a:solidFill>
          </a:ln>
        </p:spPr>
        <p:txBody>
          <a:bodyPr wrap="none" rtlCol="0">
            <a:spAutoFit/>
          </a:bodyPr>
          <a:lstStyle/>
          <a:p>
            <a:r>
              <a:rPr lang="es-GT" sz="1600" dirty="0" smtClean="0">
                <a:solidFill>
                  <a:srgbClr val="002060"/>
                </a:solidFill>
              </a:rPr>
              <a:t>“Presión diferencial muy elevada”</a:t>
            </a:r>
            <a:endParaRPr lang="es-ES" sz="1600" dirty="0">
              <a:solidFill>
                <a:srgbClr val="002060"/>
              </a:solidFill>
            </a:endParaRPr>
          </a:p>
        </p:txBody>
      </p:sp>
      <p:sp>
        <p:nvSpPr>
          <p:cNvPr id="7" name="6 Abrir llave"/>
          <p:cNvSpPr/>
          <p:nvPr/>
        </p:nvSpPr>
        <p:spPr bwMode="auto">
          <a:xfrm>
            <a:off x="3707904" y="3140968"/>
            <a:ext cx="288032" cy="2592288"/>
          </a:xfrm>
          <a:prstGeom prst="leftBrace">
            <a:avLst>
              <a:gd name="adj1" fmla="val 8333"/>
              <a:gd name="adj2" fmla="val 87170"/>
            </a:avLst>
          </a:prstGeom>
          <a:ln>
            <a:solidFill>
              <a:srgbClr val="000099"/>
            </a:solidFill>
            <a:headEnd type="none" w="med" len="med"/>
            <a:tailEnd type="none" w="med" len="med"/>
          </a:ln>
        </p:spPr>
        <p:style>
          <a:lnRef idx="1">
            <a:schemeClr val="dk1"/>
          </a:lnRef>
          <a:fillRef idx="0">
            <a:schemeClr val="dk1"/>
          </a:fillRef>
          <a:effectRef idx="0">
            <a:schemeClr val="dk1"/>
          </a:effectRef>
          <a:fontRef idx="minor">
            <a:schemeClr val="tx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s-ES" sz="1800" b="0" i="1"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p:cNvPicPr>
            <a:picLocks noChangeAspect="1" noChangeArrowheads="1"/>
          </p:cNvPicPr>
          <p:nvPr/>
        </p:nvPicPr>
        <p:blipFill>
          <a:blip r:embed="rId2" cstate="print"/>
          <a:srcRect l="41227" t="43615" r="37743" b="18274"/>
          <a:stretch>
            <a:fillRect/>
          </a:stretch>
        </p:blipFill>
        <p:spPr bwMode="auto">
          <a:xfrm>
            <a:off x="1475656" y="3789040"/>
            <a:ext cx="6588224" cy="30689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2"/>
          <p:cNvPicPr>
            <a:picLocks noChangeAspect="1" noChangeArrowheads="1"/>
          </p:cNvPicPr>
          <p:nvPr/>
        </p:nvPicPr>
        <p:blipFill>
          <a:blip r:embed="rId2" cstate="print"/>
          <a:srcRect l="41227" t="17344" r="37743" b="56468"/>
          <a:stretch>
            <a:fillRect/>
          </a:stretch>
        </p:blipFill>
        <p:spPr bwMode="auto">
          <a:xfrm>
            <a:off x="1115616" y="0"/>
            <a:ext cx="7308304" cy="37148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print"/>
          <a:srcRect l="24542" t="17516" r="24542" b="17516"/>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2 CuadroTexto"/>
          <p:cNvSpPr txBox="1"/>
          <p:nvPr/>
        </p:nvSpPr>
        <p:spPr>
          <a:xfrm>
            <a:off x="1691680" y="0"/>
            <a:ext cx="7126695" cy="1754326"/>
          </a:xfrm>
          <a:prstGeom prst="rect">
            <a:avLst/>
          </a:prstGeom>
          <a:noFill/>
        </p:spPr>
        <p:txBody>
          <a:bodyPr wrap="none" rtlCol="0">
            <a:spAutoFit/>
          </a:bodyPr>
          <a:lstStyle/>
          <a:p>
            <a:r>
              <a:rPr lang="es-GT" dirty="0" smtClean="0"/>
              <a:t>A mayor frecuencia cardíaca la proporción 60/40 de diástole/sístole </a:t>
            </a:r>
          </a:p>
          <a:p>
            <a:r>
              <a:rPr lang="es-GT" dirty="0" smtClean="0"/>
              <a:t>disminuye por lo que la P.A.M. no es </a:t>
            </a:r>
            <a:r>
              <a:rPr lang="es-GT" u="sng" dirty="0" smtClean="0"/>
              <a:t>2PAD + PAS</a:t>
            </a:r>
          </a:p>
          <a:p>
            <a:r>
              <a:rPr lang="es-GT" dirty="0"/>
              <a:t> </a:t>
            </a:r>
            <a:r>
              <a:rPr lang="es-GT" dirty="0" smtClean="0"/>
              <a:t>                                                              3</a:t>
            </a:r>
          </a:p>
          <a:p>
            <a:r>
              <a:rPr lang="es-GT" dirty="0" smtClean="0"/>
              <a:t>Sino se aproxima a la media de ambas, </a:t>
            </a:r>
            <a:r>
              <a:rPr lang="es-GT" u="sng" dirty="0" smtClean="0"/>
              <a:t>PAD + PAS</a:t>
            </a:r>
          </a:p>
          <a:p>
            <a:r>
              <a:rPr lang="es-GT" dirty="0"/>
              <a:t> </a:t>
            </a:r>
            <a:r>
              <a:rPr lang="es-GT" dirty="0" smtClean="0"/>
              <a:t>                                                               2</a:t>
            </a:r>
          </a:p>
          <a:p>
            <a:r>
              <a:rPr lang="es-GT" dirty="0"/>
              <a:t> </a:t>
            </a:r>
            <a:r>
              <a:rPr lang="es-GT" dirty="0" smtClean="0"/>
              <a:t>                                                         </a:t>
            </a:r>
            <a:endParaRPr lang="es-E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dirty="0"/>
          </a:p>
        </p:txBody>
      </p:sp>
      <p:pic>
        <p:nvPicPr>
          <p:cNvPr id="256001" name="Picture 1" descr="C:\Users\Jonathan\Downloads\10376322_10152412600096605_2747942277188187506_n.jpg"/>
          <p:cNvPicPr>
            <a:picLocks noChangeAspect="1" noChangeArrowheads="1"/>
          </p:cNvPicPr>
          <p:nvPr/>
        </p:nvPicPr>
        <p:blipFill>
          <a:blip r:embed="rId2" cstate="print"/>
          <a:srcRect/>
          <a:stretch>
            <a:fillRect/>
          </a:stretch>
        </p:blipFill>
        <p:spPr bwMode="auto">
          <a:xfrm>
            <a:off x="0" y="-105688"/>
            <a:ext cx="9144000" cy="6963688"/>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457200" y="1700808"/>
            <a:ext cx="8435280" cy="4430117"/>
          </a:xfrm>
        </p:spPr>
        <p:txBody>
          <a:bodyPr>
            <a:normAutofit lnSpcReduction="10000"/>
          </a:bodyPr>
          <a:lstStyle/>
          <a:p>
            <a:pPr algn="just">
              <a:defRPr/>
            </a:pPr>
            <a:r>
              <a:rPr lang="es-ES" sz="1600" dirty="0" smtClean="0"/>
              <a:t>Bomba venosa</a:t>
            </a:r>
          </a:p>
          <a:p>
            <a:pPr algn="just">
              <a:lnSpc>
                <a:spcPct val="80000"/>
              </a:lnSpc>
              <a:buNone/>
              <a:defRPr/>
            </a:pPr>
            <a:endParaRPr lang="es-ES" sz="1600" dirty="0" smtClean="0"/>
          </a:p>
          <a:p>
            <a:pPr algn="just">
              <a:lnSpc>
                <a:spcPct val="80000"/>
              </a:lnSpc>
              <a:buNone/>
              <a:defRPr/>
            </a:pPr>
            <a:r>
              <a:rPr lang="es-ES" sz="1600" u="sng" dirty="0" smtClean="0"/>
              <a:t>Presiones venosas</a:t>
            </a:r>
          </a:p>
          <a:p>
            <a:pPr algn="just">
              <a:lnSpc>
                <a:spcPct val="80000"/>
              </a:lnSpc>
              <a:buNone/>
              <a:defRPr/>
            </a:pPr>
            <a:r>
              <a:rPr lang="es-ES" sz="1600" dirty="0" smtClean="0"/>
              <a:t>Relación con la presión auricular derecha - PVC -  presiones venosas periféricas.</a:t>
            </a:r>
          </a:p>
          <a:p>
            <a:pPr algn="just">
              <a:lnSpc>
                <a:spcPct val="80000"/>
              </a:lnSpc>
              <a:buNone/>
              <a:defRPr/>
            </a:pPr>
            <a:endParaRPr lang="es-GT" sz="1600" dirty="0" smtClean="0"/>
          </a:p>
          <a:p>
            <a:pPr algn="ctr">
              <a:lnSpc>
                <a:spcPct val="80000"/>
              </a:lnSpc>
              <a:buNone/>
              <a:defRPr/>
            </a:pPr>
            <a:r>
              <a:rPr lang="es-ES" sz="1600" i="1" dirty="0" smtClean="0"/>
              <a:t>Como la sangre se desplaza hasta la aurícula derecha, cualquier factor que altere la presión en la aurícula derecha suele modificar la presión venosa  en cualquier parte del cuerpo. </a:t>
            </a:r>
          </a:p>
          <a:p>
            <a:pPr algn="ctr">
              <a:lnSpc>
                <a:spcPct val="80000"/>
              </a:lnSpc>
              <a:buNone/>
              <a:defRPr/>
            </a:pPr>
            <a:endParaRPr lang="es-GT" sz="1600" i="1" dirty="0" smtClean="0"/>
          </a:p>
          <a:p>
            <a:pPr algn="ctr">
              <a:lnSpc>
                <a:spcPct val="80000"/>
              </a:lnSpc>
              <a:buNone/>
              <a:defRPr/>
            </a:pPr>
            <a:r>
              <a:rPr lang="es-ES" sz="1600" dirty="0" smtClean="0"/>
              <a:t>“La presión auricular derecha está regulada por: 1.-Capacidad del corazón para bombear la sangre alojada en la aurícula derecha y 2.-Tendencia de la sangre a volver a la aurícula derecha”</a:t>
            </a:r>
            <a:endParaRPr lang="es-ES" sz="1600" i="1" dirty="0" smtClean="0"/>
          </a:p>
          <a:p>
            <a:pPr algn="just">
              <a:lnSpc>
                <a:spcPct val="80000"/>
              </a:lnSpc>
              <a:buNone/>
              <a:defRPr/>
            </a:pPr>
            <a:endParaRPr lang="es-GT" sz="1600" dirty="0" smtClean="0"/>
          </a:p>
          <a:p>
            <a:pPr algn="ctr">
              <a:buNone/>
              <a:defRPr/>
            </a:pPr>
            <a:r>
              <a:rPr lang="es-ES" sz="1600" b="1" i="1" dirty="0" smtClean="0"/>
              <a:t>Aurícula Derecha:	0 </a:t>
            </a:r>
            <a:r>
              <a:rPr lang="es-ES" sz="1600" b="1" i="1" dirty="0" err="1" smtClean="0"/>
              <a:t>mmHg</a:t>
            </a:r>
            <a:endParaRPr lang="es-ES" sz="1600" b="1" i="1" dirty="0" smtClean="0"/>
          </a:p>
          <a:p>
            <a:pPr algn="just">
              <a:buNone/>
              <a:defRPr/>
            </a:pPr>
            <a:endParaRPr lang="es-ES" sz="1600" i="1" dirty="0" smtClean="0"/>
          </a:p>
          <a:p>
            <a:pPr algn="just">
              <a:buNone/>
              <a:defRPr/>
            </a:pPr>
            <a:r>
              <a:rPr lang="es-ES" sz="1600" i="1" dirty="0" smtClean="0"/>
              <a:t>puede elevarse hasta 20 a 30 </a:t>
            </a:r>
            <a:r>
              <a:rPr lang="es-ES" sz="1600" i="1" dirty="0" err="1" smtClean="0"/>
              <a:t>mmHg</a:t>
            </a:r>
            <a:r>
              <a:rPr lang="es-ES" sz="1600" i="1" dirty="0" smtClean="0"/>
              <a:t> en circunstancias anormales;	ej. ICC o transfusión masiva.</a:t>
            </a:r>
          </a:p>
          <a:p>
            <a:pPr algn="just">
              <a:buNone/>
              <a:defRPr/>
            </a:pPr>
            <a:endParaRPr lang="es-ES" sz="1600" i="1" dirty="0" smtClean="0"/>
          </a:p>
          <a:p>
            <a:pPr algn="just">
              <a:buNone/>
              <a:defRPr/>
            </a:pPr>
            <a:r>
              <a:rPr lang="es-GT" sz="1600" i="1" u="sng" dirty="0" smtClean="0"/>
              <a:t>Aumenta el Retorno Venoso:</a:t>
            </a:r>
          </a:p>
          <a:p>
            <a:pPr algn="just">
              <a:buNone/>
              <a:defRPr/>
            </a:pPr>
            <a:r>
              <a:rPr lang="es-GT" sz="1600" i="1" dirty="0" smtClean="0"/>
              <a:t>1)Aumento del volumen circulante</a:t>
            </a:r>
          </a:p>
          <a:p>
            <a:pPr algn="just">
              <a:buNone/>
              <a:defRPr/>
            </a:pPr>
            <a:r>
              <a:rPr lang="es-GT" sz="1600" i="1" dirty="0" smtClean="0"/>
              <a:t>2)Aumento del tono venoso</a:t>
            </a:r>
          </a:p>
          <a:p>
            <a:pPr algn="just">
              <a:buNone/>
              <a:defRPr/>
            </a:pPr>
            <a:r>
              <a:rPr lang="es-GT" sz="1600" i="1" dirty="0" smtClean="0"/>
              <a:t>3)Dilatación de Arteriolas (baja la RVP)</a:t>
            </a:r>
            <a:endParaRPr lang="es-ES" sz="1600" i="1" dirty="0" smtClean="0"/>
          </a:p>
          <a:p>
            <a:pPr algn="just">
              <a:lnSpc>
                <a:spcPct val="80000"/>
              </a:lnSpc>
              <a:buNone/>
              <a:defRPr/>
            </a:pPr>
            <a:endParaRPr lang="es-ES" sz="1600" dirty="0" smtClean="0"/>
          </a:p>
          <a:p>
            <a:pPr algn="just">
              <a:defRPr/>
            </a:pPr>
            <a:endParaRPr lang="es-ES" sz="1600" dirty="0" smtClean="0"/>
          </a:p>
          <a:p>
            <a:pPr algn="just" eaLnBrk="1" hangingPunct="1">
              <a:buFont typeface="Wingdings" pitchFamily="2" charset="2"/>
              <a:buNone/>
              <a:defRPr/>
            </a:pPr>
            <a:endParaRPr lang="es-ES" sz="1600" dirty="0" smtClean="0"/>
          </a:p>
          <a:p>
            <a:pPr algn="just" eaLnBrk="1" hangingPunct="1">
              <a:buFont typeface="Wingdings" pitchFamily="2" charset="2"/>
              <a:buNone/>
              <a:defRPr/>
            </a:pPr>
            <a:endParaRPr lang="es-ES" sz="1600" dirty="0" smtClean="0"/>
          </a:p>
        </p:txBody>
      </p:sp>
      <p:sp>
        <p:nvSpPr>
          <p:cNvPr id="4" name="3 Rectángulo"/>
          <p:cNvSpPr/>
          <p:nvPr/>
        </p:nvSpPr>
        <p:spPr>
          <a:xfrm>
            <a:off x="539552" y="548680"/>
            <a:ext cx="6042942" cy="523220"/>
          </a:xfrm>
          <a:prstGeom prst="rect">
            <a:avLst/>
          </a:prstGeom>
        </p:spPr>
        <p:txBody>
          <a:bodyPr wrap="square">
            <a:spAutoFit/>
          </a:bodyPr>
          <a:lstStyle/>
          <a:p>
            <a:pPr algn="l"/>
            <a:r>
              <a:rPr lang="es-ES" sz="2800" i="0" dirty="0">
                <a:solidFill>
                  <a:srgbClr val="FFFF00"/>
                </a:solidFill>
                <a:latin typeface="Corbel"/>
              </a:rPr>
              <a:t>LAS VENAS Y SU FUNCIÓN</a:t>
            </a:r>
            <a:endParaRPr lang="es-ES" sz="2800" dirty="0">
              <a:solidFill>
                <a:srgbClr val="FFFF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79512" y="36859"/>
            <a:ext cx="8713788" cy="1231901"/>
          </a:xfrm>
        </p:spPr>
        <p:txBody>
          <a:bodyPr>
            <a:normAutofit/>
          </a:bodyPr>
          <a:lstStyle/>
          <a:p>
            <a:pPr eaLnBrk="1" hangingPunct="1">
              <a:defRPr/>
            </a:pPr>
            <a:r>
              <a:rPr lang="es-ES" sz="2400" b="0" dirty="0" smtClean="0">
                <a:solidFill>
                  <a:srgbClr val="FFFF00"/>
                </a:solidFill>
              </a:rPr>
              <a:t>Aumentos de la resistencia venosa pueden incrementar la presión venosa periférica…</a:t>
            </a:r>
          </a:p>
        </p:txBody>
      </p:sp>
      <p:sp>
        <p:nvSpPr>
          <p:cNvPr id="69635" name="Rectangle 3"/>
          <p:cNvSpPr>
            <a:spLocks noGrp="1" noChangeArrowheads="1"/>
          </p:cNvSpPr>
          <p:nvPr>
            <p:ph idx="1"/>
          </p:nvPr>
        </p:nvSpPr>
        <p:spPr>
          <a:xfrm>
            <a:off x="323850" y="1844824"/>
            <a:ext cx="8569325" cy="5013176"/>
          </a:xfrm>
        </p:spPr>
        <p:txBody>
          <a:bodyPr>
            <a:normAutofit/>
          </a:bodyPr>
          <a:lstStyle/>
          <a:p>
            <a:pPr algn="just" eaLnBrk="1" hangingPunct="1">
              <a:lnSpc>
                <a:spcPct val="90000"/>
              </a:lnSpc>
              <a:defRPr/>
            </a:pPr>
            <a:r>
              <a:rPr lang="es-ES" sz="1600" i="1" dirty="0" smtClean="0"/>
              <a:t>Cuando </a:t>
            </a:r>
            <a:r>
              <a:rPr lang="es-ES" sz="1600" dirty="0" smtClean="0"/>
              <a:t>las venas grandes están distendidas</a:t>
            </a:r>
            <a:r>
              <a:rPr lang="es-ES" sz="1600" i="1" dirty="0" smtClean="0"/>
              <a:t> ofrecen poca resistencia al flujo sanguíneo. </a:t>
            </a:r>
          </a:p>
          <a:p>
            <a:pPr algn="just" eaLnBrk="1" hangingPunct="1">
              <a:lnSpc>
                <a:spcPct val="90000"/>
              </a:lnSpc>
              <a:defRPr/>
            </a:pPr>
            <a:r>
              <a:rPr lang="es-ES" sz="1600" dirty="0" smtClean="0"/>
              <a:t>Muchas de las grandes venas que entran en el tórax</a:t>
            </a:r>
            <a:r>
              <a:rPr lang="es-ES" sz="1600" i="1" dirty="0" smtClean="0"/>
              <a:t>, están comprimidas por los tejidos que las rodean, </a:t>
            </a:r>
            <a:r>
              <a:rPr lang="es-ES" sz="1600" dirty="0" smtClean="0"/>
              <a:t>(están parcialmente colapsadas).</a:t>
            </a:r>
          </a:p>
          <a:p>
            <a:pPr algn="just" eaLnBrk="1" hangingPunct="1">
              <a:lnSpc>
                <a:spcPct val="90000"/>
              </a:lnSpc>
              <a:defRPr/>
            </a:pPr>
            <a:r>
              <a:rPr lang="es-ES" sz="1600" dirty="0" smtClean="0"/>
              <a:t>Por estas razones, las grandes venas NORMALMENTE presentan una resistencia considerable al flujo sanguíneo, y por esto, </a:t>
            </a:r>
            <a:r>
              <a:rPr lang="es-ES" sz="1600" i="1" dirty="0" smtClean="0"/>
              <a:t>“la presión en las venas periféricas es de 4 a 7 </a:t>
            </a:r>
            <a:r>
              <a:rPr lang="es-ES" sz="1600" i="1" dirty="0" err="1" smtClean="0"/>
              <a:t>mmHg</a:t>
            </a:r>
            <a:r>
              <a:rPr lang="es-ES" sz="1600" i="1" dirty="0" smtClean="0"/>
              <a:t>” </a:t>
            </a:r>
          </a:p>
          <a:p>
            <a:pPr algn="just" eaLnBrk="1" hangingPunct="1">
              <a:lnSpc>
                <a:spcPct val="90000"/>
              </a:lnSpc>
              <a:defRPr/>
            </a:pPr>
            <a:endParaRPr lang="es-GT" sz="1600" i="1" dirty="0" smtClean="0"/>
          </a:p>
          <a:p>
            <a:pPr algn="ctr" eaLnBrk="1" hangingPunct="1">
              <a:lnSpc>
                <a:spcPct val="90000"/>
              </a:lnSpc>
              <a:buNone/>
              <a:defRPr/>
            </a:pPr>
            <a:r>
              <a:rPr lang="es-GT" sz="1800" b="1" i="1" dirty="0" smtClean="0"/>
              <a:t>P=Q x R</a:t>
            </a:r>
          </a:p>
          <a:p>
            <a:pPr algn="ctr" eaLnBrk="1" hangingPunct="1">
              <a:lnSpc>
                <a:spcPct val="90000"/>
              </a:lnSpc>
              <a:buNone/>
              <a:defRPr/>
            </a:pPr>
            <a:endParaRPr lang="es-GT" sz="1800" b="1" i="1" dirty="0" smtClean="0"/>
          </a:p>
          <a:p>
            <a:pPr algn="just" eaLnBrk="1" hangingPunct="1">
              <a:lnSpc>
                <a:spcPct val="90000"/>
              </a:lnSpc>
              <a:buNone/>
              <a:defRPr/>
            </a:pPr>
            <a:endParaRPr lang="es-ES" sz="1800" dirty="0"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181250" name="Picture 2"/>
          <p:cNvPicPr>
            <a:picLocks noChangeAspect="1" noChangeArrowheads="1"/>
          </p:cNvPicPr>
          <p:nvPr/>
        </p:nvPicPr>
        <p:blipFill>
          <a:blip r:embed="rId2" cstate="print"/>
          <a:srcRect l="29051" t="19313" r="29722" b="16704"/>
          <a:stretch>
            <a:fillRect/>
          </a:stretch>
        </p:blipFill>
        <p:spPr bwMode="auto">
          <a:xfrm>
            <a:off x="144016" y="0"/>
            <a:ext cx="8820472"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53975"/>
            <a:ext cx="8229600" cy="1143000"/>
          </a:xfrm>
        </p:spPr>
        <p:txBody>
          <a:bodyPr>
            <a:normAutofit/>
          </a:bodyPr>
          <a:lstStyle/>
          <a:p>
            <a:pPr eaLnBrk="1" hangingPunct="1">
              <a:defRPr/>
            </a:pPr>
            <a:r>
              <a:rPr lang="es-ES" sz="2400" b="0" dirty="0" smtClean="0">
                <a:solidFill>
                  <a:srgbClr val="FFFF00"/>
                </a:solidFill>
              </a:rPr>
              <a:t>Aumento de la presión auricular derecha incrementa la presión venosa periférica…</a:t>
            </a:r>
          </a:p>
        </p:txBody>
      </p:sp>
      <p:sp>
        <p:nvSpPr>
          <p:cNvPr id="70659" name="Rectangle 3"/>
          <p:cNvSpPr>
            <a:spLocks noGrp="1" noChangeArrowheads="1"/>
          </p:cNvSpPr>
          <p:nvPr>
            <p:ph idx="1"/>
          </p:nvPr>
        </p:nvSpPr>
        <p:spPr>
          <a:xfrm>
            <a:off x="250825" y="1844824"/>
            <a:ext cx="8642350" cy="4752826"/>
          </a:xfrm>
        </p:spPr>
        <p:txBody>
          <a:bodyPr>
            <a:normAutofit/>
          </a:bodyPr>
          <a:lstStyle/>
          <a:p>
            <a:pPr algn="just" eaLnBrk="1" hangingPunct="1">
              <a:defRPr/>
            </a:pPr>
            <a:r>
              <a:rPr lang="es-ES" sz="1600" i="1" dirty="0" smtClean="0"/>
              <a:t>Las presiones de las venas periféricas</a:t>
            </a:r>
            <a:r>
              <a:rPr lang="es-ES" sz="1600" dirty="0" smtClean="0"/>
              <a:t> no aumentan hasta que todos los tramos colapsados situados entre las venas periféricas y las grandes venas centrales se han abierto, </a:t>
            </a:r>
            <a:r>
              <a:rPr lang="es-ES" sz="1600" i="1" dirty="0" smtClean="0"/>
              <a:t>lo que suele producirse cuando la presión auricular derecha </a:t>
            </a:r>
            <a:r>
              <a:rPr lang="es-ES" sz="1600" i="1" dirty="0" smtClean="0">
                <a:cs typeface="Arial" charset="0"/>
              </a:rPr>
              <a:t>↑ unos 4-6 </a:t>
            </a:r>
            <a:r>
              <a:rPr lang="es-ES" sz="1600" i="1" dirty="0" err="1" smtClean="0">
                <a:cs typeface="Arial" charset="0"/>
              </a:rPr>
              <a:t>mmHg</a:t>
            </a:r>
            <a:r>
              <a:rPr lang="es-ES" sz="1600" i="1" dirty="0" smtClean="0">
                <a:cs typeface="Arial" charset="0"/>
              </a:rPr>
              <a:t>.</a:t>
            </a:r>
          </a:p>
          <a:p>
            <a:pPr algn="just" eaLnBrk="1" hangingPunct="1">
              <a:buNone/>
              <a:defRPr/>
            </a:pPr>
            <a:endParaRPr lang="es-GT" sz="1600" i="1" dirty="0" smtClean="0">
              <a:cs typeface="Arial" charset="0"/>
            </a:endParaRPr>
          </a:p>
          <a:p>
            <a:pPr algn="just" eaLnBrk="1" hangingPunct="1">
              <a:buNone/>
              <a:defRPr/>
            </a:pPr>
            <a:r>
              <a:rPr lang="es-GT" sz="1600" i="1" dirty="0" smtClean="0">
                <a:cs typeface="Arial" charset="0"/>
              </a:rPr>
              <a:t>Por el efecto Gravitacional de la Sangre Venosa:</a:t>
            </a:r>
          </a:p>
          <a:p>
            <a:pPr algn="just" eaLnBrk="1" hangingPunct="1">
              <a:buNone/>
              <a:defRPr/>
            </a:pPr>
            <a:endParaRPr lang="es-GT" sz="1600" i="1" dirty="0" smtClean="0">
              <a:cs typeface="Arial" charset="0"/>
            </a:endParaRPr>
          </a:p>
          <a:p>
            <a:pPr algn="just" eaLnBrk="1" hangingPunct="1">
              <a:defRPr/>
            </a:pPr>
            <a:r>
              <a:rPr lang="es-GT" sz="1600" i="1" dirty="0" smtClean="0">
                <a:cs typeface="Arial" charset="0"/>
              </a:rPr>
              <a:t>A partir de la yugular/cava                   0mmHg</a:t>
            </a:r>
          </a:p>
          <a:p>
            <a:pPr algn="just" eaLnBrk="1" hangingPunct="1">
              <a:defRPr/>
            </a:pPr>
            <a:r>
              <a:rPr lang="es-GT" sz="1600" i="1" dirty="0" smtClean="0">
                <a:cs typeface="Arial" charset="0"/>
              </a:rPr>
              <a:t>En los pies                                              + 90mmHg</a:t>
            </a:r>
            <a:endParaRPr lang="es-ES" sz="1600" i="1" dirty="0" smtClean="0">
              <a:cs typeface="Arial"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p:cNvPicPr>
            <a:picLocks noChangeAspect="1" noChangeArrowheads="1"/>
          </p:cNvPicPr>
          <p:nvPr/>
        </p:nvPicPr>
        <p:blipFill>
          <a:blip r:embed="rId2" cstate="print"/>
          <a:srcRect l="36246" t="16360" r="35529" b="16704"/>
          <a:stretch>
            <a:fillRect/>
          </a:stretch>
        </p:blipFill>
        <p:spPr bwMode="auto">
          <a:xfrm>
            <a:off x="1331640" y="-1"/>
            <a:ext cx="6624736" cy="68167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1026" name="Picture 2" descr="https://scontent-b-mia.xx.fbcdn.net/hphotos-xfp1/t1.0-9/10342479_10152458850740631_8560643584051448066_n.jpg"/>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270338" name="Picture 2" descr="C:\Users\Jonathan\Downloads\1507608_1503608759850677_3335746619077178575_n.jpg"/>
          <p:cNvPicPr>
            <a:picLocks noChangeAspect="1" noChangeArrowheads="1"/>
          </p:cNvPicPr>
          <p:nvPr/>
        </p:nvPicPr>
        <p:blipFill>
          <a:blip r:embed="rId2" cstate="print"/>
          <a:srcRect/>
          <a:stretch>
            <a:fillRect/>
          </a:stretch>
        </p:blipFill>
        <p:spPr bwMode="auto">
          <a:xfrm>
            <a:off x="35496" y="0"/>
            <a:ext cx="9097214" cy="68580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idx="1"/>
          </p:nvPr>
        </p:nvSpPr>
        <p:spPr>
          <a:xfrm>
            <a:off x="457200" y="1700807"/>
            <a:ext cx="8229600" cy="4430117"/>
          </a:xfrm>
        </p:spPr>
        <p:txBody>
          <a:bodyPr>
            <a:normAutofit/>
          </a:bodyPr>
          <a:lstStyle/>
          <a:p>
            <a:pPr algn="just" eaLnBrk="1" hangingPunct="1">
              <a:lnSpc>
                <a:spcPct val="90000"/>
              </a:lnSpc>
              <a:defRPr/>
            </a:pPr>
            <a:r>
              <a:rPr lang="es-ES" sz="1600" dirty="0" smtClean="0"/>
              <a:t>Cada vez que una persona mueve las piernas o contrae sus músculos, cierta cantidad  de sangre es impulsada hacia el corazón, y disminuye la presión venosa.</a:t>
            </a:r>
          </a:p>
          <a:p>
            <a:pPr algn="just" eaLnBrk="1" hangingPunct="1">
              <a:lnSpc>
                <a:spcPct val="90000"/>
              </a:lnSpc>
              <a:buFont typeface="Wingdings" pitchFamily="2" charset="2"/>
              <a:buNone/>
              <a:defRPr/>
            </a:pPr>
            <a:endParaRPr lang="es-ES" sz="1600" dirty="0" smtClean="0"/>
          </a:p>
          <a:p>
            <a:pPr algn="just" eaLnBrk="1" hangingPunct="1">
              <a:lnSpc>
                <a:spcPct val="90000"/>
              </a:lnSpc>
              <a:defRPr/>
            </a:pPr>
            <a:r>
              <a:rPr lang="es-ES" sz="1600" dirty="0" smtClean="0"/>
              <a:t>Este sistema de bombeo se conoce como ¨bomba venosa o ¨bomba muscular¨ y mantiene la presión venosa de los pies durante la marcha en cifras próxima a los 25 </a:t>
            </a:r>
            <a:r>
              <a:rPr lang="es-ES" sz="1600" dirty="0" err="1" smtClean="0"/>
              <a:t>mmHg</a:t>
            </a:r>
            <a:r>
              <a:rPr lang="es-ES" sz="1600" dirty="0" smtClean="0"/>
              <a:t>.</a:t>
            </a:r>
          </a:p>
        </p:txBody>
      </p:sp>
      <p:sp>
        <p:nvSpPr>
          <p:cNvPr id="3" name="2 CuadroTexto"/>
          <p:cNvSpPr txBox="1"/>
          <p:nvPr/>
        </p:nvSpPr>
        <p:spPr>
          <a:xfrm>
            <a:off x="683568" y="476672"/>
            <a:ext cx="7128792" cy="461665"/>
          </a:xfrm>
          <a:prstGeom prst="rect">
            <a:avLst/>
          </a:prstGeom>
          <a:noFill/>
        </p:spPr>
        <p:txBody>
          <a:bodyPr wrap="square" rtlCol="0">
            <a:spAutoFit/>
          </a:bodyPr>
          <a:lstStyle/>
          <a:p>
            <a:pPr algn="l"/>
            <a:r>
              <a:rPr lang="es-GT" sz="2400" dirty="0" smtClean="0">
                <a:solidFill>
                  <a:srgbClr val="FFFF00"/>
                </a:solidFill>
              </a:rPr>
              <a:t>Válvulas Venosas Unidireccionales…</a:t>
            </a:r>
            <a:endParaRPr lang="es-ES" sz="2400" dirty="0">
              <a:solidFill>
                <a:srgbClr val="FFFF00"/>
              </a:solidFill>
            </a:endParaRPr>
          </a:p>
        </p:txBody>
      </p:sp>
      <p:pic>
        <p:nvPicPr>
          <p:cNvPr id="4" name="Picture 2"/>
          <p:cNvPicPr>
            <a:picLocks noChangeAspect="1" noChangeArrowheads="1"/>
          </p:cNvPicPr>
          <p:nvPr/>
        </p:nvPicPr>
        <p:blipFill>
          <a:blip r:embed="rId2" cstate="print"/>
          <a:srcRect l="28498" t="18329" r="29722" b="16704"/>
          <a:stretch>
            <a:fillRect/>
          </a:stretch>
        </p:blipFill>
        <p:spPr bwMode="auto">
          <a:xfrm>
            <a:off x="1259632" y="3140968"/>
            <a:ext cx="6480719" cy="36170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9938" name="Picture 2" descr="venas"/>
          <p:cNvPicPr>
            <a:picLocks noChangeAspect="1" noChangeArrowheads="1"/>
          </p:cNvPicPr>
          <p:nvPr/>
        </p:nvPicPr>
        <p:blipFill>
          <a:blip r:embed="rId3" cstate="print">
            <a:lum bright="-12000" contrast="24000"/>
          </a:blip>
          <a:srcRect/>
          <a:stretch>
            <a:fillRect/>
          </a:stretch>
        </p:blipFill>
        <p:spPr bwMode="auto">
          <a:xfrm>
            <a:off x="611560" y="404664"/>
            <a:ext cx="7932373" cy="59492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eaLnBrk="1" hangingPunct="1">
              <a:defRPr/>
            </a:pPr>
            <a:endParaRPr lang="es-ES" smtClean="0">
              <a:effectLst>
                <a:outerShdw blurRad="38100" dist="38100" dir="2700000" algn="tl">
                  <a:srgbClr val="C0C0C0"/>
                </a:outerShdw>
              </a:effectLst>
            </a:endParaRPr>
          </a:p>
        </p:txBody>
      </p:sp>
      <p:sp>
        <p:nvSpPr>
          <p:cNvPr id="101381" name="Rectangle 5"/>
          <p:cNvSpPr>
            <a:spLocks noGrp="1" noChangeArrowheads="1"/>
          </p:cNvSpPr>
          <p:nvPr>
            <p:ph idx="1"/>
          </p:nvPr>
        </p:nvSpPr>
        <p:spPr/>
        <p:txBody>
          <a:bodyPr/>
          <a:lstStyle/>
          <a:p>
            <a:pPr eaLnBrk="1" hangingPunct="1">
              <a:defRPr/>
            </a:pPr>
            <a:endParaRPr lang="es-ES" smtClean="0">
              <a:effectLst>
                <a:outerShdw blurRad="38100" dist="38100" dir="2700000" algn="tl">
                  <a:srgbClr val="C0C0C0"/>
                </a:outerShdw>
              </a:effectLst>
            </a:endParaRPr>
          </a:p>
        </p:txBody>
      </p:sp>
      <p:sp>
        <p:nvSpPr>
          <p:cNvPr id="40964" name="Rectangle 6"/>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p:spPr>
        <p:txBody>
          <a:bodyPr wrap="none" anchor="ctr"/>
          <a:lstStyle/>
          <a:p>
            <a:endParaRPr lang="es-ES"/>
          </a:p>
        </p:txBody>
      </p:sp>
      <p:pic>
        <p:nvPicPr>
          <p:cNvPr id="40965" name="Picture 7" descr="138"/>
          <p:cNvPicPr>
            <a:picLocks noChangeAspect="1" noChangeArrowheads="1"/>
          </p:cNvPicPr>
          <p:nvPr/>
        </p:nvPicPr>
        <p:blipFill>
          <a:blip r:embed="rId2" cstate="print">
            <a:lum bright="-24000" contrast="42000"/>
          </a:blip>
          <a:srcRect r="5473" b="1439"/>
          <a:stretch>
            <a:fillRect/>
          </a:stretch>
        </p:blipFill>
        <p:spPr bwMode="auto">
          <a:xfrm>
            <a:off x="467544" y="46037"/>
            <a:ext cx="8280920" cy="57374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1384" name="Text Box 8"/>
          <p:cNvSpPr txBox="1">
            <a:spLocks noChangeArrowheads="1"/>
          </p:cNvSpPr>
          <p:nvPr/>
        </p:nvSpPr>
        <p:spPr bwMode="auto">
          <a:xfrm>
            <a:off x="395536" y="6021288"/>
            <a:ext cx="8207375" cy="1231106"/>
          </a:xfrm>
          <a:prstGeom prst="rect">
            <a:avLst/>
          </a:prstGeom>
          <a:noFill/>
          <a:ln w="9525">
            <a:noFill/>
            <a:miter lim="800000"/>
            <a:headEnd/>
            <a:tailEnd/>
          </a:ln>
          <a:effectLst/>
        </p:spPr>
        <p:txBody>
          <a:bodyPr wrap="square">
            <a:spAutoFit/>
          </a:bodyPr>
          <a:lstStyle/>
          <a:p>
            <a:pPr>
              <a:spcBef>
                <a:spcPct val="50000"/>
              </a:spcBef>
              <a:defRPr/>
            </a:pPr>
            <a:r>
              <a:rPr lang="es-ES" sz="2000" i="0" dirty="0" smtClean="0">
                <a:solidFill>
                  <a:schemeClr val="bg1"/>
                </a:solidFill>
              </a:rPr>
              <a:t>VÁLVULAS </a:t>
            </a:r>
            <a:r>
              <a:rPr lang="es-ES" sz="2000" i="0" dirty="0">
                <a:solidFill>
                  <a:schemeClr val="bg1"/>
                </a:solidFill>
              </a:rPr>
              <a:t>VENOSAS UNIDIRECCIONALES</a:t>
            </a:r>
          </a:p>
          <a:p>
            <a:pPr algn="l">
              <a:spcBef>
                <a:spcPct val="50000"/>
              </a:spcBef>
              <a:defRPr/>
            </a:pPr>
            <a:endParaRPr lang="es-ES" i="0" dirty="0">
              <a:solidFill>
                <a:srgbClr val="000000"/>
              </a:solidFill>
              <a:effectLst>
                <a:outerShdw blurRad="38100" dist="38100" dir="2700000" algn="tl">
                  <a:srgbClr val="C0C0C0"/>
                </a:outerShdw>
              </a:effectLst>
            </a:endParaRPr>
          </a:p>
          <a:p>
            <a:pPr algn="l">
              <a:spcBef>
                <a:spcPct val="50000"/>
              </a:spcBef>
              <a:defRPr/>
            </a:pPr>
            <a:endParaRPr lang="es-ES" i="0" dirty="0">
              <a:solidFill>
                <a:srgbClr val="FF0000"/>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800" dirty="0" smtClean="0">
                <a:solidFill>
                  <a:srgbClr val="FFFF00"/>
                </a:solidFill>
              </a:rPr>
              <a:t>Función Arterial y Venosa…</a:t>
            </a:r>
            <a:endParaRPr lang="es-ES" sz="2800" dirty="0">
              <a:solidFill>
                <a:srgbClr val="FFFF00"/>
              </a:solidFill>
            </a:endParaRPr>
          </a:p>
        </p:txBody>
      </p:sp>
      <p:sp>
        <p:nvSpPr>
          <p:cNvPr id="3" name="2 Marcador de contenido"/>
          <p:cNvSpPr>
            <a:spLocks noGrp="1"/>
          </p:cNvSpPr>
          <p:nvPr>
            <p:ph idx="1"/>
          </p:nvPr>
        </p:nvSpPr>
        <p:spPr/>
        <p:txBody>
          <a:bodyPr/>
          <a:lstStyle/>
          <a:p>
            <a:endParaRPr lang="es-ES"/>
          </a:p>
        </p:txBody>
      </p:sp>
      <p:pic>
        <p:nvPicPr>
          <p:cNvPr id="4" name="Picture 2"/>
          <p:cNvPicPr>
            <a:picLocks noChangeAspect="1" noChangeArrowheads="1"/>
          </p:cNvPicPr>
          <p:nvPr/>
        </p:nvPicPr>
        <p:blipFill>
          <a:blip r:embed="rId2" cstate="print"/>
          <a:srcRect l="14662" t="40969" r="18373" b="2923"/>
          <a:stretch>
            <a:fillRect/>
          </a:stretch>
        </p:blipFill>
        <p:spPr bwMode="auto">
          <a:xfrm>
            <a:off x="0" y="1628800"/>
            <a:ext cx="9144000" cy="50405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a:bodyPr>
          <a:lstStyle/>
          <a:p>
            <a:pPr eaLnBrk="1" hangingPunct="1">
              <a:defRPr/>
            </a:pPr>
            <a:r>
              <a:rPr lang="es-GT" sz="2800" dirty="0" smtClean="0">
                <a:solidFill>
                  <a:srgbClr val="FFFF00"/>
                </a:solidFill>
              </a:rPr>
              <a:t>Presiones venosas y efectos de su alteración…</a:t>
            </a:r>
            <a:endParaRPr lang="es-ES" sz="2800" dirty="0" smtClean="0">
              <a:solidFill>
                <a:srgbClr val="FFFF00"/>
              </a:solidFill>
            </a:endParaRPr>
          </a:p>
        </p:txBody>
      </p:sp>
      <p:sp>
        <p:nvSpPr>
          <p:cNvPr id="25603" name="Rectangle 3"/>
          <p:cNvSpPr>
            <a:spLocks noGrp="1" noChangeArrowheads="1"/>
          </p:cNvSpPr>
          <p:nvPr>
            <p:ph idx="1"/>
          </p:nvPr>
        </p:nvSpPr>
        <p:spPr>
          <a:xfrm>
            <a:off x="457200" y="1772815"/>
            <a:ext cx="8229600" cy="4358109"/>
          </a:xfrm>
        </p:spPr>
        <p:txBody>
          <a:bodyPr>
            <a:normAutofit/>
          </a:bodyPr>
          <a:lstStyle/>
          <a:p>
            <a:pPr algn="just" eaLnBrk="1" hangingPunct="1">
              <a:lnSpc>
                <a:spcPct val="90000"/>
              </a:lnSpc>
              <a:defRPr/>
            </a:pPr>
            <a:r>
              <a:rPr lang="es-ES" sz="1600" dirty="0" smtClean="0"/>
              <a:t>Sin embargo, si una persona permanece en pie, la bomba venosa no funciona y la presión venosa se eleva hasta el valor </a:t>
            </a:r>
            <a:r>
              <a:rPr lang="es-ES" sz="1600" dirty="0" err="1" smtClean="0"/>
              <a:t>hidrostàtico</a:t>
            </a:r>
            <a:r>
              <a:rPr lang="es-ES" sz="1600" dirty="0" smtClean="0"/>
              <a:t> </a:t>
            </a:r>
            <a:r>
              <a:rPr lang="es-ES" sz="1600" dirty="0" err="1" smtClean="0"/>
              <a:t>màximo</a:t>
            </a:r>
            <a:r>
              <a:rPr lang="es-ES" sz="1600" dirty="0" smtClean="0"/>
              <a:t> de 90 </a:t>
            </a:r>
            <a:r>
              <a:rPr lang="es-ES" sz="1600" dirty="0" err="1" smtClean="0"/>
              <a:t>mmHg</a:t>
            </a:r>
            <a:r>
              <a:rPr lang="es-ES" sz="1600" dirty="0" smtClean="0"/>
              <a:t>. </a:t>
            </a:r>
          </a:p>
          <a:p>
            <a:pPr algn="just" eaLnBrk="1" hangingPunct="1">
              <a:lnSpc>
                <a:spcPct val="90000"/>
              </a:lnSpc>
              <a:buFont typeface="Wingdings" pitchFamily="2" charset="2"/>
              <a:buNone/>
              <a:defRPr/>
            </a:pPr>
            <a:endParaRPr lang="es-ES" sz="1600" dirty="0" smtClean="0"/>
          </a:p>
          <a:p>
            <a:pPr algn="just" eaLnBrk="1" hangingPunct="1">
              <a:lnSpc>
                <a:spcPct val="90000"/>
              </a:lnSpc>
              <a:defRPr/>
            </a:pPr>
            <a:r>
              <a:rPr lang="es-ES" sz="1600" dirty="0" smtClean="0"/>
              <a:t> Si las válvulas del sistema venoso se vuelven incompetentes o se destruyen, también disminuye la eficacia de la bomba venosa. </a:t>
            </a:r>
          </a:p>
          <a:p>
            <a:pPr algn="just" eaLnBrk="1" hangingPunct="1">
              <a:lnSpc>
                <a:spcPct val="90000"/>
              </a:lnSpc>
              <a:buFont typeface="Wingdings" pitchFamily="2" charset="2"/>
              <a:buNone/>
              <a:defRPr/>
            </a:pPr>
            <a:endParaRPr lang="es-ES" sz="1600" dirty="0" smtClean="0"/>
          </a:p>
          <a:p>
            <a:pPr algn="ctr" eaLnBrk="1" hangingPunct="1">
              <a:lnSpc>
                <a:spcPct val="90000"/>
              </a:lnSpc>
              <a:buFont typeface="Wingdings" pitchFamily="2" charset="2"/>
              <a:buNone/>
              <a:defRPr/>
            </a:pPr>
            <a:r>
              <a:rPr lang="es-ES" sz="1600" b="1" i="1" dirty="0" smtClean="0"/>
              <a:t>venas varicosas</a:t>
            </a:r>
          </a:p>
          <a:p>
            <a:pPr algn="ctr" eaLnBrk="1" hangingPunct="1">
              <a:lnSpc>
                <a:spcPct val="90000"/>
              </a:lnSpc>
              <a:buFont typeface="Wingdings" pitchFamily="2" charset="2"/>
              <a:buNone/>
              <a:defRPr/>
            </a:pPr>
            <a:endParaRPr lang="es-GT" sz="1600" b="1" i="1" dirty="0" smtClean="0"/>
          </a:p>
          <a:p>
            <a:pPr algn="just">
              <a:lnSpc>
                <a:spcPct val="90000"/>
              </a:lnSpc>
              <a:buNone/>
              <a:defRPr/>
            </a:pPr>
            <a:r>
              <a:rPr lang="es-ES" sz="1200" i="1" dirty="0" smtClean="0"/>
              <a:t> </a:t>
            </a:r>
            <a:r>
              <a:rPr lang="es-ES" sz="1600" i="1" dirty="0" smtClean="0"/>
              <a:t>Normalmente 60% de la sangre del sistema circulatorio se encuentra alojada en las venas.</a:t>
            </a:r>
          </a:p>
          <a:p>
            <a:pPr algn="just">
              <a:lnSpc>
                <a:spcPct val="90000"/>
              </a:lnSpc>
              <a:buNone/>
              <a:defRPr/>
            </a:pPr>
            <a:endParaRPr lang="es-GT" sz="1600" i="1" dirty="0" smtClean="0"/>
          </a:p>
          <a:p>
            <a:pPr algn="just">
              <a:lnSpc>
                <a:spcPct val="90000"/>
              </a:lnSpc>
              <a:buNone/>
              <a:defRPr/>
            </a:pPr>
            <a:endParaRPr lang="es-GT" sz="1600" i="1" dirty="0" smtClean="0"/>
          </a:p>
          <a:p>
            <a:pPr algn="just">
              <a:lnSpc>
                <a:spcPct val="90000"/>
              </a:lnSpc>
              <a:buNone/>
              <a:defRPr/>
            </a:pPr>
            <a:endParaRPr lang="es-GT" sz="1600" i="1" dirty="0" smtClean="0"/>
          </a:p>
          <a:p>
            <a:pPr algn="just">
              <a:lnSpc>
                <a:spcPct val="90000"/>
              </a:lnSpc>
              <a:buNone/>
              <a:defRPr/>
            </a:pPr>
            <a:endParaRPr lang="es-GT" sz="1600" i="1" dirty="0" smtClean="0"/>
          </a:p>
          <a:p>
            <a:pPr algn="just">
              <a:lnSpc>
                <a:spcPct val="90000"/>
              </a:lnSpc>
              <a:buNone/>
              <a:defRPr/>
            </a:pPr>
            <a:endParaRPr lang="es-ES" sz="1600" i="1" dirty="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275458" name="Picture 2" descr="http://acu-aroma-therapy.com/wp-content/uploads/2013/07/varices.jpg"/>
          <p:cNvPicPr>
            <a:picLocks noChangeAspect="1" noChangeArrowheads="1"/>
          </p:cNvPicPr>
          <p:nvPr/>
        </p:nvPicPr>
        <p:blipFill>
          <a:blip r:embed="rId2" cstate="print"/>
          <a:srcRect/>
          <a:stretch>
            <a:fillRect/>
          </a:stretch>
        </p:blipFill>
        <p:spPr bwMode="auto">
          <a:xfrm>
            <a:off x="395536" y="-243408"/>
            <a:ext cx="8280920" cy="6858001"/>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dirty="0"/>
          </a:p>
        </p:txBody>
      </p:sp>
      <p:pic>
        <p:nvPicPr>
          <p:cNvPr id="276482" name="Picture 2" descr="http://www.doctordevenas.com/images/gc.jpg"/>
          <p:cNvPicPr>
            <a:picLocks noChangeAspect="1" noChangeArrowheads="1"/>
          </p:cNvPicPr>
          <p:nvPr/>
        </p:nvPicPr>
        <p:blipFill>
          <a:blip r:embed="rId2" cstate="print"/>
          <a:srcRect/>
          <a:stretch>
            <a:fillRect/>
          </a:stretch>
        </p:blipFill>
        <p:spPr bwMode="auto">
          <a:xfrm>
            <a:off x="4572001" y="0"/>
            <a:ext cx="4572000" cy="6858000"/>
          </a:xfrm>
          <a:prstGeom prst="rect">
            <a:avLst/>
          </a:prstGeom>
          <a:noFill/>
        </p:spPr>
      </p:pic>
      <p:pic>
        <p:nvPicPr>
          <p:cNvPr id="276484" name="Picture 4" descr="http://radio.rpp.com.pe/saludenrpp/files/2008/09/varices-rpp.jpg"/>
          <p:cNvPicPr>
            <a:picLocks noChangeAspect="1" noChangeArrowheads="1"/>
          </p:cNvPicPr>
          <p:nvPr/>
        </p:nvPicPr>
        <p:blipFill>
          <a:blip r:embed="rId3" cstate="print"/>
          <a:srcRect/>
          <a:stretch>
            <a:fillRect/>
          </a:stretch>
        </p:blipFill>
        <p:spPr bwMode="auto">
          <a:xfrm>
            <a:off x="0" y="0"/>
            <a:ext cx="4572000" cy="68580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a:bodyPr>
          <a:lstStyle/>
          <a:p>
            <a:pPr eaLnBrk="1" hangingPunct="1">
              <a:defRPr/>
            </a:pPr>
            <a:r>
              <a:rPr lang="es-GT" sz="2800" dirty="0" smtClean="0">
                <a:solidFill>
                  <a:srgbClr val="FFFF00"/>
                </a:solidFill>
              </a:rPr>
              <a:t>Reservorios especiales con alta </a:t>
            </a:r>
            <a:r>
              <a:rPr lang="es-GT" sz="2800" dirty="0" err="1" smtClean="0">
                <a:solidFill>
                  <a:srgbClr val="FFFF00"/>
                </a:solidFill>
              </a:rPr>
              <a:t>distensibilidad</a:t>
            </a:r>
            <a:r>
              <a:rPr lang="es-GT" sz="2800" dirty="0" smtClean="0">
                <a:solidFill>
                  <a:srgbClr val="FFFF00"/>
                </a:solidFill>
              </a:rPr>
              <a:t>…</a:t>
            </a:r>
            <a:endParaRPr lang="es-ES" sz="2800" dirty="0" smtClean="0">
              <a:solidFill>
                <a:srgbClr val="FFFF00"/>
              </a:solidFill>
            </a:endParaRPr>
          </a:p>
        </p:txBody>
      </p:sp>
      <p:sp>
        <p:nvSpPr>
          <p:cNvPr id="27651" name="Rectangle 3"/>
          <p:cNvSpPr>
            <a:spLocks noGrp="1" noChangeArrowheads="1"/>
          </p:cNvSpPr>
          <p:nvPr>
            <p:ph idx="1"/>
          </p:nvPr>
        </p:nvSpPr>
        <p:spPr>
          <a:xfrm>
            <a:off x="250825" y="1700808"/>
            <a:ext cx="8642350" cy="4896842"/>
          </a:xfrm>
        </p:spPr>
        <p:txBody>
          <a:bodyPr>
            <a:normAutofit/>
          </a:bodyPr>
          <a:lstStyle/>
          <a:p>
            <a:pPr marL="633222" indent="-514350" eaLnBrk="1" hangingPunct="1">
              <a:buFont typeface="+mj-lt"/>
              <a:buAutoNum type="arabicPeriod"/>
              <a:defRPr/>
            </a:pPr>
            <a:r>
              <a:rPr lang="es-ES" sz="1800" b="1" i="1" dirty="0" smtClean="0"/>
              <a:t>El bazo</a:t>
            </a:r>
            <a:r>
              <a:rPr lang="es-ES" sz="1800" dirty="0" smtClean="0"/>
              <a:t> (liberar hasta 100ml de sangre)</a:t>
            </a:r>
            <a:endParaRPr lang="es-ES" sz="1800" i="1" dirty="0" smtClean="0"/>
          </a:p>
          <a:p>
            <a:pPr marL="633222" indent="-514350" eaLnBrk="1" hangingPunct="1">
              <a:buFont typeface="+mj-lt"/>
              <a:buAutoNum type="arabicPeriod"/>
              <a:defRPr/>
            </a:pPr>
            <a:r>
              <a:rPr lang="es-ES" sz="1800" b="1" i="1" dirty="0" smtClean="0"/>
              <a:t>El hígado</a:t>
            </a:r>
            <a:r>
              <a:rPr lang="es-ES" sz="1800" i="1" dirty="0" smtClean="0"/>
              <a:t> </a:t>
            </a:r>
            <a:r>
              <a:rPr lang="es-ES" sz="1800" dirty="0" smtClean="0"/>
              <a:t>(liberar varios cientos de ml)</a:t>
            </a:r>
            <a:endParaRPr lang="es-ES" sz="1800" i="1" dirty="0" smtClean="0"/>
          </a:p>
          <a:p>
            <a:pPr marL="633222" indent="-514350" eaLnBrk="1" hangingPunct="1">
              <a:buFont typeface="+mj-lt"/>
              <a:buAutoNum type="arabicPeriod"/>
              <a:defRPr/>
            </a:pPr>
            <a:r>
              <a:rPr lang="es-ES" sz="1800" b="1" i="1" dirty="0" smtClean="0"/>
              <a:t>Las grandes venas abdominales   </a:t>
            </a:r>
            <a:r>
              <a:rPr lang="es-ES" sz="1800" dirty="0" smtClean="0"/>
              <a:t>(300 ml)</a:t>
            </a:r>
            <a:r>
              <a:rPr lang="es-ES" sz="1800" b="1" i="1" dirty="0" smtClean="0"/>
              <a:t>   </a:t>
            </a:r>
          </a:p>
          <a:p>
            <a:pPr marL="633222" indent="-514350" eaLnBrk="1" hangingPunct="1">
              <a:buFont typeface="+mj-lt"/>
              <a:buAutoNum type="arabicPeriod"/>
              <a:defRPr/>
            </a:pPr>
            <a:r>
              <a:rPr lang="es-ES" sz="1800" b="1" i="1" dirty="0" smtClean="0"/>
              <a:t>El plexo venoso subcutáneo </a:t>
            </a:r>
            <a:r>
              <a:rPr lang="es-ES" sz="1800" dirty="0" smtClean="0"/>
              <a:t>(cientos de ml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GT" sz="3200" i="1" dirty="0" smtClean="0">
                <a:solidFill>
                  <a:srgbClr val="FFFF00"/>
                </a:solidFill>
              </a:rPr>
              <a:t>Bueno, ya me voy en mi chucho a trabajar…</a:t>
            </a:r>
            <a:endParaRPr lang="es-ES" sz="3200" i="1" dirty="0">
              <a:solidFill>
                <a:srgbClr val="FFFF00"/>
              </a:solidFill>
            </a:endParaRPr>
          </a:p>
        </p:txBody>
      </p:sp>
      <p:sp>
        <p:nvSpPr>
          <p:cNvPr id="3" name="2 Marcador de contenido"/>
          <p:cNvSpPr>
            <a:spLocks noGrp="1"/>
          </p:cNvSpPr>
          <p:nvPr>
            <p:ph idx="1"/>
          </p:nvPr>
        </p:nvSpPr>
        <p:spPr/>
        <p:txBody>
          <a:bodyPr/>
          <a:lstStyle/>
          <a:p>
            <a:endParaRPr lang="es-ES"/>
          </a:p>
        </p:txBody>
      </p:sp>
      <p:pic>
        <p:nvPicPr>
          <p:cNvPr id="271362" name="Picture 2" descr="C:\Users\Jonathan\Downloads\10440892_1503461213198765_6671339011854215949_n.jpg"/>
          <p:cNvPicPr>
            <a:picLocks noChangeAspect="1" noChangeArrowheads="1"/>
          </p:cNvPicPr>
          <p:nvPr/>
        </p:nvPicPr>
        <p:blipFill>
          <a:blip r:embed="rId2" cstate="print"/>
          <a:srcRect/>
          <a:stretch>
            <a:fillRect/>
          </a:stretch>
        </p:blipFill>
        <p:spPr bwMode="auto">
          <a:xfrm>
            <a:off x="0" y="1376772"/>
            <a:ext cx="9144000" cy="5481228"/>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3600" i="1" dirty="0" smtClean="0">
                <a:solidFill>
                  <a:srgbClr val="FFFF00"/>
                </a:solidFill>
              </a:rPr>
              <a:t>LA MICROCIRCULACIÓN</a:t>
            </a:r>
            <a:r>
              <a:rPr lang="es-ES" sz="3600" dirty="0" smtClean="0">
                <a:solidFill>
                  <a:srgbClr val="FFFF00"/>
                </a:solidFill>
              </a:rPr>
              <a:t>   Y</a:t>
            </a:r>
            <a:br>
              <a:rPr lang="es-ES" sz="3600" dirty="0" smtClean="0">
                <a:solidFill>
                  <a:srgbClr val="FFFF00"/>
                </a:solidFill>
              </a:rPr>
            </a:br>
            <a:r>
              <a:rPr lang="es-ES" sz="3600" dirty="0" smtClean="0">
                <a:solidFill>
                  <a:srgbClr val="FFFF00"/>
                </a:solidFill>
              </a:rPr>
              <a:t> </a:t>
            </a:r>
            <a:r>
              <a:rPr lang="es-ES" sz="3600" i="1" dirty="0" smtClean="0">
                <a:solidFill>
                  <a:srgbClr val="FFFF00"/>
                </a:solidFill>
              </a:rPr>
              <a:t>EL SISTEMA LINFÁTICO</a:t>
            </a:r>
            <a:endParaRPr lang="es-ES" sz="3600" dirty="0">
              <a:solidFill>
                <a:srgbClr val="FFFF00"/>
              </a:solidFill>
            </a:endParaRPr>
          </a:p>
        </p:txBody>
      </p:sp>
      <p:sp>
        <p:nvSpPr>
          <p:cNvPr id="4" name="Rectangle 2"/>
          <p:cNvSpPr txBox="1">
            <a:spLocks noChangeArrowheads="1"/>
          </p:cNvSpPr>
          <p:nvPr/>
        </p:nvSpPr>
        <p:spPr>
          <a:xfrm>
            <a:off x="467544" y="1988840"/>
            <a:ext cx="8229600" cy="1143000"/>
          </a:xfrm>
          <a:prstGeom prst="rect">
            <a:avLst/>
          </a:prstGeom>
        </p:spPr>
        <p:txBody>
          <a:bodyPr vert="horz" lIns="91440" rIns="45720" rtlCol="0" anchor="ctr">
            <a:noAutofit/>
            <a:scene3d>
              <a:camera prst="orthographicFront"/>
              <a:lightRig rig="threePt" dir="t">
                <a:rot lat="0" lon="0" rev="4800000"/>
              </a:lightRig>
            </a:scene3d>
            <a:sp3d prstMaterial="matte">
              <a:bevelT w="50800" h="1016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s-ES" sz="2400" i="0" strike="noStrike" kern="1200" cap="none" spc="0" normalizeH="0" baseline="0" noProof="0" dirty="0" smtClean="0">
                <a:ln>
                  <a:noFill/>
                </a:ln>
                <a:uLnTx/>
                <a:uFillTx/>
                <a:latin typeface="+mj-lt"/>
                <a:ea typeface="+mj-ea"/>
                <a:cs typeface="+mj-cs"/>
              </a:rPr>
              <a:t/>
            </a:r>
            <a:br>
              <a:rPr kumimoji="0" lang="es-ES" sz="2400" i="0" strike="noStrike" kern="1200" cap="none" spc="0" normalizeH="0" baseline="0" noProof="0" dirty="0" smtClean="0">
                <a:ln>
                  <a:noFill/>
                </a:ln>
                <a:uLnTx/>
                <a:uFillTx/>
                <a:latin typeface="+mj-lt"/>
                <a:ea typeface="+mj-ea"/>
                <a:cs typeface="+mj-cs"/>
              </a:rPr>
            </a:br>
            <a:r>
              <a:rPr kumimoji="0" lang="es-ES" sz="2400" i="0" strike="noStrike" kern="1200" cap="none" spc="0" normalizeH="0" baseline="0" noProof="0" dirty="0" smtClean="0">
                <a:ln>
                  <a:noFill/>
                </a:ln>
                <a:uLnTx/>
                <a:uFillTx/>
                <a:latin typeface="+mj-lt"/>
                <a:ea typeface="+mj-ea"/>
                <a:cs typeface="+mj-cs"/>
              </a:rPr>
              <a:t/>
            </a:r>
            <a:br>
              <a:rPr kumimoji="0" lang="es-ES" sz="2400" i="0" strike="noStrike" kern="1200" cap="none" spc="0" normalizeH="0" baseline="0" noProof="0" dirty="0" smtClean="0">
                <a:ln>
                  <a:noFill/>
                </a:ln>
                <a:uLnTx/>
                <a:uFillTx/>
                <a:latin typeface="+mj-lt"/>
                <a:ea typeface="+mj-ea"/>
                <a:cs typeface="+mj-cs"/>
              </a:rPr>
            </a:br>
            <a:r>
              <a:rPr kumimoji="0" lang="es-ES" sz="2400" i="0" strike="noStrike" kern="1200" cap="none" spc="0" normalizeH="0" baseline="0" noProof="0" dirty="0" smtClean="0">
                <a:ln>
                  <a:noFill/>
                </a:ln>
                <a:uLnTx/>
                <a:uFillTx/>
                <a:latin typeface="+mj-lt"/>
                <a:ea typeface="+mj-ea"/>
                <a:cs typeface="+mj-cs"/>
              </a:rPr>
              <a:t/>
            </a:r>
            <a:br>
              <a:rPr kumimoji="0" lang="es-ES" sz="2400" i="0" strike="noStrike" kern="1200" cap="none" spc="0" normalizeH="0" baseline="0" noProof="0" dirty="0" smtClean="0">
                <a:ln>
                  <a:noFill/>
                </a:ln>
                <a:uLnTx/>
                <a:uFillTx/>
                <a:latin typeface="+mj-lt"/>
                <a:ea typeface="+mj-ea"/>
                <a:cs typeface="+mj-cs"/>
              </a:rPr>
            </a:br>
            <a:r>
              <a:rPr kumimoji="0" lang="es-ES" sz="2400" i="0" strike="noStrike" kern="1200" cap="none" spc="0" normalizeH="0" baseline="0" noProof="0" dirty="0" smtClean="0">
                <a:ln>
                  <a:noFill/>
                </a:ln>
                <a:uLnTx/>
                <a:uFillTx/>
                <a:latin typeface="+mj-lt"/>
                <a:ea typeface="+mj-ea"/>
                <a:cs typeface="+mj-cs"/>
              </a:rPr>
              <a:t>Intercambio de líquido capilar, líquido intersticial y </a:t>
            </a:r>
            <a:br>
              <a:rPr kumimoji="0" lang="es-ES" sz="2400" i="0" strike="noStrike" kern="1200" cap="none" spc="0" normalizeH="0" baseline="0" noProof="0" dirty="0" smtClean="0">
                <a:ln>
                  <a:noFill/>
                </a:ln>
                <a:uLnTx/>
                <a:uFillTx/>
                <a:latin typeface="+mj-lt"/>
                <a:ea typeface="+mj-ea"/>
                <a:cs typeface="+mj-cs"/>
              </a:rPr>
            </a:br>
            <a:r>
              <a:rPr kumimoji="0" lang="es-ES" sz="2400" i="0" strike="noStrike" kern="1200" cap="none" spc="0" normalizeH="0" baseline="0" noProof="0" dirty="0" smtClean="0">
                <a:ln>
                  <a:noFill/>
                </a:ln>
                <a:uLnTx/>
                <a:uFillTx/>
                <a:latin typeface="+mj-lt"/>
                <a:ea typeface="+mj-ea"/>
                <a:cs typeface="+mj-cs"/>
              </a:rPr>
              <a:t>flujo linfático</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800" dirty="0" err="1" smtClean="0">
                <a:solidFill>
                  <a:srgbClr val="FFFF00"/>
                </a:solidFill>
              </a:rPr>
              <a:t>Microcirculación</a:t>
            </a:r>
            <a:r>
              <a:rPr lang="es-GT" sz="2800" dirty="0" smtClean="0">
                <a:solidFill>
                  <a:srgbClr val="FFFF00"/>
                </a:solidFill>
              </a:rPr>
              <a:t>…</a:t>
            </a:r>
            <a:endParaRPr lang="es-ES" sz="2800" dirty="0">
              <a:solidFill>
                <a:srgbClr val="FFFF00"/>
              </a:solidFill>
            </a:endParaRPr>
          </a:p>
        </p:txBody>
      </p:sp>
      <p:sp>
        <p:nvSpPr>
          <p:cNvPr id="3" name="2 Marcador de contenido"/>
          <p:cNvSpPr>
            <a:spLocks noGrp="1"/>
          </p:cNvSpPr>
          <p:nvPr>
            <p:ph idx="1"/>
          </p:nvPr>
        </p:nvSpPr>
        <p:spPr/>
        <p:txBody>
          <a:bodyPr>
            <a:normAutofit/>
          </a:bodyPr>
          <a:lstStyle/>
          <a:p>
            <a:pPr algn="just"/>
            <a:r>
              <a:rPr lang="es-GT" sz="1600" dirty="0" smtClean="0"/>
              <a:t>Función más importante de la circulación: Transporte y Eliminación (Capilares)</a:t>
            </a:r>
          </a:p>
          <a:p>
            <a:pPr algn="ctr">
              <a:buNone/>
            </a:pPr>
            <a:endParaRPr lang="es-GT" sz="1600" dirty="0" smtClean="0"/>
          </a:p>
          <a:p>
            <a:pPr algn="ctr">
              <a:buNone/>
            </a:pPr>
            <a:r>
              <a:rPr lang="es-GT" sz="1600" dirty="0" smtClean="0"/>
              <a:t>Arteriola   -   Capilar     -  Vénula</a:t>
            </a:r>
          </a:p>
          <a:p>
            <a:pPr algn="just">
              <a:defRPr/>
            </a:pPr>
            <a:r>
              <a:rPr lang="es-GT" sz="1600" dirty="0" err="1" smtClean="0"/>
              <a:t>Metarteriola</a:t>
            </a:r>
            <a:r>
              <a:rPr lang="es-GT" sz="1600" dirty="0" smtClean="0"/>
              <a:t> </a:t>
            </a:r>
            <a:endParaRPr lang="es-ES" sz="1600" dirty="0" smtClean="0"/>
          </a:p>
          <a:p>
            <a:pPr algn="just">
              <a:defRPr/>
            </a:pPr>
            <a:r>
              <a:rPr lang="es-ES" sz="1600" dirty="0" smtClean="0"/>
              <a:t>Las arteriolas son muy musculares y realizan una importante función de control del flujo sanguíneo hacia los tejidos.</a:t>
            </a:r>
          </a:p>
          <a:p>
            <a:pPr algn="just">
              <a:buNone/>
              <a:defRPr/>
            </a:pPr>
            <a:endParaRPr lang="es-ES" sz="1600" dirty="0" smtClean="0"/>
          </a:p>
          <a:p>
            <a:pPr algn="just">
              <a:defRPr/>
            </a:pPr>
            <a:r>
              <a:rPr lang="es-ES" sz="1600" dirty="0" smtClean="0"/>
              <a:t>Las </a:t>
            </a:r>
            <a:r>
              <a:rPr lang="es-ES" sz="1600" dirty="0" err="1" smtClean="0"/>
              <a:t>metarteriolas</a:t>
            </a:r>
            <a:r>
              <a:rPr lang="es-ES" sz="1600" dirty="0" smtClean="0"/>
              <a:t> </a:t>
            </a:r>
            <a:r>
              <a:rPr lang="es-ES" sz="1600" u="sng" dirty="0" smtClean="0"/>
              <a:t>carecen de una capa continua </a:t>
            </a:r>
            <a:r>
              <a:rPr lang="es-ES" sz="1600" dirty="0" smtClean="0"/>
              <a:t>de músculo liso, pero tienen fibras musculares lisas  circulares dispuestas a intervalos regulares, que forman esfínteres </a:t>
            </a:r>
            <a:r>
              <a:rPr lang="es-ES" sz="1600" dirty="0" err="1" smtClean="0"/>
              <a:t>precapilares</a:t>
            </a:r>
            <a:r>
              <a:rPr lang="es-ES" sz="1600" dirty="0" smtClean="0"/>
              <a:t> (puede abrir o cerrar la entrada al capilar).</a:t>
            </a:r>
          </a:p>
          <a:p>
            <a:pPr algn="just">
              <a:defRPr/>
            </a:pPr>
            <a:endParaRPr lang="es-ES" sz="1600" dirty="0" smtClean="0"/>
          </a:p>
          <a:p>
            <a:pPr algn="just">
              <a:defRPr/>
            </a:pPr>
            <a:endParaRPr lang="es-ES" sz="1600" dirty="0" smtClean="0"/>
          </a:p>
          <a:p>
            <a:pPr algn="just"/>
            <a:endParaRPr lang="es-GT" sz="1600" dirty="0" smtClean="0"/>
          </a:p>
          <a:p>
            <a:pPr algn="just"/>
            <a:endParaRPr lang="es-ES" sz="16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pPr eaLnBrk="1" hangingPunct="1">
              <a:defRPr/>
            </a:pPr>
            <a:endParaRPr lang="es-ES" smtClean="0">
              <a:effectLst>
                <a:outerShdw blurRad="38100" dist="38100" dir="2700000" algn="tl">
                  <a:srgbClr val="C0C0C0"/>
                </a:outerShdw>
              </a:effectLst>
            </a:endParaRPr>
          </a:p>
        </p:txBody>
      </p:sp>
      <p:sp>
        <p:nvSpPr>
          <p:cNvPr id="194563" name="Rectangle 3"/>
          <p:cNvSpPr>
            <a:spLocks noGrp="1" noChangeArrowheads="1"/>
          </p:cNvSpPr>
          <p:nvPr>
            <p:ph type="body" idx="1"/>
          </p:nvPr>
        </p:nvSpPr>
        <p:spPr/>
        <p:txBody>
          <a:bodyPr/>
          <a:lstStyle/>
          <a:p>
            <a:pPr eaLnBrk="1" hangingPunct="1">
              <a:defRPr/>
            </a:pPr>
            <a:endParaRPr lang="es-ES" smtClean="0">
              <a:effectLst>
                <a:outerShdw blurRad="38100" dist="38100" dir="2700000" algn="tl">
                  <a:srgbClr val="C0C0C0"/>
                </a:outerShdw>
              </a:effectLst>
            </a:endParaRPr>
          </a:p>
        </p:txBody>
      </p:sp>
      <p:pic>
        <p:nvPicPr>
          <p:cNvPr id="50180" name="Picture 4" descr="CV%20-%20Scambi%20capillari"/>
          <p:cNvPicPr>
            <a:picLocks noChangeAspect="1" noChangeArrowheads="1"/>
          </p:cNvPicPr>
          <p:nvPr/>
        </p:nvPicPr>
        <p:blipFill>
          <a:blip r:embed="rId3" cstate="print"/>
          <a:srcRect/>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800" dirty="0" smtClean="0">
                <a:solidFill>
                  <a:srgbClr val="FFFF00"/>
                </a:solidFill>
              </a:rPr>
              <a:t>Tipos de Capilares…</a:t>
            </a:r>
            <a:endParaRPr lang="es-ES" sz="2800" dirty="0">
              <a:solidFill>
                <a:srgbClr val="FFFF00"/>
              </a:solidFill>
            </a:endParaRPr>
          </a:p>
        </p:txBody>
      </p:sp>
      <p:sp>
        <p:nvSpPr>
          <p:cNvPr id="3" name="2 Marcador de contenido"/>
          <p:cNvSpPr>
            <a:spLocks noGrp="1"/>
          </p:cNvSpPr>
          <p:nvPr>
            <p:ph idx="1"/>
          </p:nvPr>
        </p:nvSpPr>
        <p:spPr/>
        <p:txBody>
          <a:bodyPr>
            <a:normAutofit/>
          </a:bodyPr>
          <a:lstStyle/>
          <a:p>
            <a:pPr algn="just"/>
            <a:endParaRPr lang="es-ES" sz="1600" dirty="0"/>
          </a:p>
        </p:txBody>
      </p:sp>
      <p:pic>
        <p:nvPicPr>
          <p:cNvPr id="4" name="Picture 4"/>
          <p:cNvPicPr>
            <a:picLocks noChangeAspect="1" noChangeArrowheads="1"/>
          </p:cNvPicPr>
          <p:nvPr/>
        </p:nvPicPr>
        <p:blipFill>
          <a:blip r:embed="rId2" cstate="print">
            <a:lum bright="-12000" contrast="30000"/>
          </a:blip>
          <a:srcRect t="17911" r="2744"/>
          <a:stretch>
            <a:fillRect/>
          </a:stretch>
        </p:blipFill>
        <p:spPr bwMode="auto">
          <a:xfrm>
            <a:off x="0" y="1700808"/>
            <a:ext cx="9144000" cy="49685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eaLnBrk="1" hangingPunct="1">
              <a:defRPr/>
            </a:pPr>
            <a:endParaRPr lang="es-ES" smtClean="0">
              <a:effectLst>
                <a:outerShdw blurRad="38100" dist="38100" dir="2700000" algn="tl">
                  <a:srgbClr val="C0C0C0"/>
                </a:outerShdw>
              </a:effectLst>
            </a:endParaRPr>
          </a:p>
        </p:txBody>
      </p:sp>
      <p:sp>
        <p:nvSpPr>
          <p:cNvPr id="129027" name="Rectangle 3"/>
          <p:cNvSpPr>
            <a:spLocks noGrp="1" noChangeArrowheads="1"/>
          </p:cNvSpPr>
          <p:nvPr>
            <p:ph idx="1"/>
          </p:nvPr>
        </p:nvSpPr>
        <p:spPr/>
        <p:txBody>
          <a:bodyPr/>
          <a:lstStyle/>
          <a:p>
            <a:pPr eaLnBrk="1" hangingPunct="1">
              <a:defRPr/>
            </a:pPr>
            <a:endParaRPr lang="es-ES" smtClean="0">
              <a:effectLst>
                <a:outerShdw blurRad="38100" dist="38100" dir="2700000" algn="tl">
                  <a:srgbClr val="C0C0C0"/>
                </a:outerShdw>
              </a:effectLst>
            </a:endParaRPr>
          </a:p>
        </p:txBody>
      </p:sp>
      <p:pic>
        <p:nvPicPr>
          <p:cNvPr id="55300" name="Picture 4" descr="2"/>
          <p:cNvPicPr>
            <a:picLocks noChangeAspect="1" noChangeArrowheads="1"/>
          </p:cNvPicPr>
          <p:nvPr/>
        </p:nvPicPr>
        <p:blipFill>
          <a:blip r:embed="rId2" cstate="print">
            <a:lum bright="-24000" contrast="36000"/>
          </a:blip>
          <a:srcRect l="10973"/>
          <a:stretch>
            <a:fillRect/>
          </a:stretch>
        </p:blipFill>
        <p:spPr bwMode="auto">
          <a:xfrm>
            <a:off x="0" y="44450"/>
            <a:ext cx="9144000" cy="5689600"/>
          </a:xfrm>
          <a:prstGeom prst="rect">
            <a:avLst/>
          </a:prstGeom>
          <a:noFill/>
          <a:ln w="9525">
            <a:noFill/>
            <a:miter lim="800000"/>
            <a:headEnd/>
            <a:tailEnd/>
          </a:ln>
        </p:spPr>
      </p:pic>
      <p:sp>
        <p:nvSpPr>
          <p:cNvPr id="129029" name="Rectangle 5"/>
          <p:cNvSpPr>
            <a:spLocks noChangeArrowheads="1"/>
          </p:cNvSpPr>
          <p:nvPr/>
        </p:nvSpPr>
        <p:spPr bwMode="auto">
          <a:xfrm>
            <a:off x="34925" y="5589588"/>
            <a:ext cx="8964613" cy="1077218"/>
          </a:xfrm>
          <a:prstGeom prst="rect">
            <a:avLst/>
          </a:prstGeom>
          <a:noFill/>
          <a:ln w="9525">
            <a:noFill/>
            <a:miter lim="800000"/>
            <a:headEnd/>
            <a:tailEnd/>
          </a:ln>
          <a:effectLst/>
        </p:spPr>
        <p:txBody>
          <a:bodyPr>
            <a:spAutoFit/>
          </a:bodyPr>
          <a:lstStyle/>
          <a:p>
            <a:pPr>
              <a:defRPr/>
            </a:pPr>
            <a:endParaRPr lang="es-ES" sz="1600" b="1" dirty="0" smtClean="0">
              <a:solidFill>
                <a:schemeClr val="bg1"/>
              </a:solidFill>
            </a:endParaRPr>
          </a:p>
          <a:p>
            <a:pPr>
              <a:defRPr/>
            </a:pPr>
            <a:r>
              <a:rPr lang="es-ES" sz="1600" b="1" dirty="0" smtClean="0">
                <a:solidFill>
                  <a:schemeClr val="bg1"/>
                </a:solidFill>
              </a:rPr>
              <a:t>Las </a:t>
            </a:r>
            <a:r>
              <a:rPr lang="es-ES" sz="1600" b="1" dirty="0" err="1">
                <a:solidFill>
                  <a:schemeClr val="bg1"/>
                </a:solidFill>
              </a:rPr>
              <a:t>metaarteriolas</a:t>
            </a:r>
            <a:r>
              <a:rPr lang="es-ES" sz="1600" b="1" dirty="0">
                <a:solidFill>
                  <a:schemeClr val="bg1"/>
                </a:solidFill>
              </a:rPr>
              <a:t> </a:t>
            </a:r>
            <a:r>
              <a:rPr lang="es-ES" sz="1600" i="0" dirty="0" smtClean="0">
                <a:solidFill>
                  <a:schemeClr val="bg1"/>
                </a:solidFill>
              </a:rPr>
              <a:t>proporcionan </a:t>
            </a:r>
            <a:r>
              <a:rPr lang="es-ES" sz="1600" i="0" dirty="0">
                <a:solidFill>
                  <a:schemeClr val="bg1"/>
                </a:solidFill>
              </a:rPr>
              <a:t>una vía de menor resistencia entre </a:t>
            </a:r>
            <a:r>
              <a:rPr lang="es-ES" sz="1600" b="1" dirty="0">
                <a:solidFill>
                  <a:schemeClr val="bg1"/>
                </a:solidFill>
              </a:rPr>
              <a:t>las arteriolas</a:t>
            </a:r>
            <a:r>
              <a:rPr lang="es-ES" sz="1600" i="0" dirty="0">
                <a:solidFill>
                  <a:schemeClr val="bg1"/>
                </a:solidFill>
              </a:rPr>
              <a:t> y </a:t>
            </a:r>
            <a:r>
              <a:rPr lang="es-ES" sz="1600" b="1" dirty="0">
                <a:solidFill>
                  <a:schemeClr val="bg1"/>
                </a:solidFill>
              </a:rPr>
              <a:t>las vénulas</a:t>
            </a:r>
            <a:r>
              <a:rPr lang="es-ES" sz="1600" i="0" dirty="0">
                <a:solidFill>
                  <a:schemeClr val="bg1"/>
                </a:solidFill>
              </a:rPr>
              <a:t>.  Los músculos de </a:t>
            </a:r>
            <a:r>
              <a:rPr lang="es-ES" sz="1600" b="1" dirty="0">
                <a:solidFill>
                  <a:schemeClr val="bg1"/>
                </a:solidFill>
              </a:rPr>
              <a:t>los </a:t>
            </a:r>
            <a:r>
              <a:rPr lang="es-ES" sz="1600" b="1" dirty="0" err="1">
                <a:solidFill>
                  <a:schemeClr val="bg1"/>
                </a:solidFill>
              </a:rPr>
              <a:t>esfinteres</a:t>
            </a:r>
            <a:r>
              <a:rPr lang="es-ES" sz="1600" b="1" dirty="0">
                <a:solidFill>
                  <a:schemeClr val="bg1"/>
                </a:solidFill>
              </a:rPr>
              <a:t> </a:t>
            </a:r>
            <a:r>
              <a:rPr lang="es-ES" sz="1600" b="1" dirty="0" err="1">
                <a:solidFill>
                  <a:schemeClr val="bg1"/>
                </a:solidFill>
              </a:rPr>
              <a:t>precapilares</a:t>
            </a:r>
            <a:r>
              <a:rPr lang="es-ES" sz="1600" i="0" dirty="0">
                <a:solidFill>
                  <a:schemeClr val="bg1"/>
                </a:solidFill>
              </a:rPr>
              <a:t> regulan el flujo sanguíneo a través de los capilares.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457200" y="1844823"/>
            <a:ext cx="8229600" cy="4679801"/>
          </a:xfrm>
        </p:spPr>
        <p:txBody>
          <a:bodyPr/>
          <a:lstStyle/>
          <a:p>
            <a:pPr>
              <a:lnSpc>
                <a:spcPct val="90000"/>
              </a:lnSpc>
              <a:buFont typeface="Wingdings" pitchFamily="2" charset="2"/>
              <a:buChar char="ü"/>
              <a:defRPr/>
            </a:pPr>
            <a:r>
              <a:rPr lang="es-ES" sz="1600" i="1" dirty="0" smtClean="0">
                <a:solidFill>
                  <a:srgbClr val="002060"/>
                </a:solidFill>
              </a:rPr>
              <a:t>La </a:t>
            </a:r>
            <a:r>
              <a:rPr lang="es-ES" sz="1600" i="1" dirty="0" err="1" smtClean="0">
                <a:solidFill>
                  <a:srgbClr val="002060"/>
                </a:solidFill>
              </a:rPr>
              <a:t>distensibilidad</a:t>
            </a:r>
            <a:r>
              <a:rPr lang="es-ES" sz="1600" i="1" dirty="0" smtClean="0">
                <a:solidFill>
                  <a:srgbClr val="002060"/>
                </a:solidFill>
              </a:rPr>
              <a:t> de </a:t>
            </a:r>
            <a:r>
              <a:rPr lang="es-ES" sz="1600" b="1" i="1" dirty="0" smtClean="0">
                <a:solidFill>
                  <a:srgbClr val="002060"/>
                </a:solidFill>
              </a:rPr>
              <a:t>las arterias</a:t>
            </a:r>
            <a:r>
              <a:rPr lang="es-ES" sz="1600" i="1" dirty="0" smtClean="0">
                <a:solidFill>
                  <a:srgbClr val="002060"/>
                </a:solidFill>
              </a:rPr>
              <a:t>  les permite acomodarse a los impulsos pulsátiles del corazón y amortiguar los máximos y mínimos de los cambios de presión. </a:t>
            </a:r>
          </a:p>
          <a:p>
            <a:pPr>
              <a:lnSpc>
                <a:spcPct val="90000"/>
              </a:lnSpc>
              <a:buFont typeface="Wingdings" pitchFamily="2" charset="2"/>
              <a:buChar char="ü"/>
              <a:defRPr/>
            </a:pPr>
            <a:r>
              <a:rPr lang="es-ES" sz="1600" i="1" dirty="0" smtClean="0">
                <a:solidFill>
                  <a:srgbClr val="002060"/>
                </a:solidFill>
              </a:rPr>
              <a:t> </a:t>
            </a:r>
            <a:r>
              <a:rPr lang="es-ES" sz="1600" dirty="0" smtClean="0">
                <a:solidFill>
                  <a:srgbClr val="002060"/>
                </a:solidFill>
              </a:rPr>
              <a:t>Esta propiedad hace que </a:t>
            </a:r>
            <a:r>
              <a:rPr lang="es-ES" sz="1600" i="1" dirty="0" smtClean="0">
                <a:solidFill>
                  <a:srgbClr val="002060"/>
                </a:solidFill>
              </a:rPr>
              <a:t>el flujo sanguíneo a través de los vasos más delgados de los tejidos</a:t>
            </a:r>
            <a:r>
              <a:rPr lang="es-ES" sz="1600" dirty="0" smtClean="0">
                <a:solidFill>
                  <a:srgbClr val="002060"/>
                </a:solidFill>
              </a:rPr>
              <a:t> sea suave y continuo.</a:t>
            </a:r>
            <a:endParaRPr lang="es-ES" sz="1600" i="1" dirty="0" smtClean="0">
              <a:solidFill>
                <a:srgbClr val="002060"/>
              </a:solidFill>
            </a:endParaRPr>
          </a:p>
          <a:p>
            <a:pPr eaLnBrk="1" hangingPunct="1">
              <a:lnSpc>
                <a:spcPct val="90000"/>
              </a:lnSpc>
              <a:buFont typeface="Wingdings" pitchFamily="2" charset="2"/>
              <a:buNone/>
              <a:defRPr/>
            </a:pPr>
            <a:endParaRPr lang="es-ES" sz="2800" b="1" dirty="0" smtClean="0">
              <a:solidFill>
                <a:schemeClr val="hlink"/>
              </a:solidFill>
            </a:endParaRPr>
          </a:p>
          <a:p>
            <a:pPr eaLnBrk="1" hangingPunct="1">
              <a:lnSpc>
                <a:spcPct val="90000"/>
              </a:lnSpc>
              <a:buFont typeface="Wingdings" pitchFamily="2" charset="2"/>
              <a:buNone/>
              <a:defRPr/>
            </a:pPr>
            <a:endParaRPr lang="es-GT" b="1" i="1" dirty="0" smtClean="0">
              <a:solidFill>
                <a:schemeClr val="hlink"/>
              </a:solidFill>
            </a:endParaRPr>
          </a:p>
          <a:p>
            <a:pPr algn="just" eaLnBrk="1" hangingPunct="1">
              <a:lnSpc>
                <a:spcPct val="90000"/>
              </a:lnSpc>
              <a:buFont typeface="Wingdings" pitchFamily="2" charset="2"/>
              <a:buNone/>
              <a:defRPr/>
            </a:pPr>
            <a:endParaRPr lang="es-ES" b="1" i="1" dirty="0" smtClean="0">
              <a:solidFill>
                <a:schemeClr val="hlink"/>
              </a:solidFill>
            </a:endParaRPr>
          </a:p>
        </p:txBody>
      </p:sp>
      <p:sp>
        <p:nvSpPr>
          <p:cNvPr id="3" name="2 CuadroTexto"/>
          <p:cNvSpPr txBox="1"/>
          <p:nvPr/>
        </p:nvSpPr>
        <p:spPr>
          <a:xfrm>
            <a:off x="539552" y="476672"/>
            <a:ext cx="6336704" cy="523220"/>
          </a:xfrm>
          <a:prstGeom prst="rect">
            <a:avLst/>
          </a:prstGeom>
          <a:noFill/>
        </p:spPr>
        <p:txBody>
          <a:bodyPr wrap="square" rtlCol="0">
            <a:spAutoFit/>
          </a:bodyPr>
          <a:lstStyle/>
          <a:p>
            <a:pPr algn="l"/>
            <a:r>
              <a:rPr lang="es-GT" sz="2800" dirty="0" err="1" smtClean="0">
                <a:solidFill>
                  <a:srgbClr val="FFFF00"/>
                </a:solidFill>
              </a:rPr>
              <a:t>Distensibilidad</a:t>
            </a:r>
            <a:r>
              <a:rPr lang="es-GT" sz="2800" dirty="0" smtClean="0">
                <a:solidFill>
                  <a:srgbClr val="FFFF00"/>
                </a:solidFill>
              </a:rPr>
              <a:t>  Vascular…</a:t>
            </a:r>
            <a:endParaRPr lang="es-ES" sz="2800" dirty="0">
              <a:solidFill>
                <a:srgbClr val="FFFF00"/>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800" dirty="0" err="1" smtClean="0">
                <a:solidFill>
                  <a:srgbClr val="FFFF00"/>
                </a:solidFill>
              </a:rPr>
              <a:t>Metarteriolas</a:t>
            </a:r>
            <a:r>
              <a:rPr lang="es-GT" sz="2800" dirty="0" smtClean="0">
                <a:solidFill>
                  <a:srgbClr val="FFFF00"/>
                </a:solidFill>
              </a:rPr>
              <a:t>…</a:t>
            </a:r>
            <a:endParaRPr lang="es-ES" sz="2800" dirty="0">
              <a:solidFill>
                <a:srgbClr val="FFFF00"/>
              </a:solidFill>
            </a:endParaRPr>
          </a:p>
        </p:txBody>
      </p:sp>
      <p:sp>
        <p:nvSpPr>
          <p:cNvPr id="3" name="2 Marcador de contenido"/>
          <p:cNvSpPr>
            <a:spLocks noGrp="1"/>
          </p:cNvSpPr>
          <p:nvPr>
            <p:ph idx="1"/>
          </p:nvPr>
        </p:nvSpPr>
        <p:spPr/>
        <p:txBody>
          <a:bodyPr>
            <a:normAutofit/>
          </a:bodyPr>
          <a:lstStyle/>
          <a:p>
            <a:pPr algn="just"/>
            <a:endParaRPr lang="es-ES" sz="1600" dirty="0"/>
          </a:p>
        </p:txBody>
      </p:sp>
      <p:pic>
        <p:nvPicPr>
          <p:cNvPr id="230402" name="Picture 2"/>
          <p:cNvPicPr>
            <a:picLocks noChangeAspect="1" noChangeArrowheads="1"/>
          </p:cNvPicPr>
          <p:nvPr/>
        </p:nvPicPr>
        <p:blipFill>
          <a:blip r:embed="rId2" cstate="print"/>
          <a:srcRect l="10235" t="19313" r="11178" b="11782"/>
          <a:stretch>
            <a:fillRect/>
          </a:stretch>
        </p:blipFill>
        <p:spPr bwMode="auto">
          <a:xfrm>
            <a:off x="0" y="1556792"/>
            <a:ext cx="9144000" cy="50405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endParaRPr lang="es-ES" sz="2800" dirty="0">
              <a:solidFill>
                <a:srgbClr val="FFFF00"/>
              </a:solidFill>
            </a:endParaRPr>
          </a:p>
        </p:txBody>
      </p:sp>
      <p:sp>
        <p:nvSpPr>
          <p:cNvPr id="3" name="2 Marcador de contenido"/>
          <p:cNvSpPr>
            <a:spLocks noGrp="1"/>
          </p:cNvSpPr>
          <p:nvPr>
            <p:ph idx="1"/>
          </p:nvPr>
        </p:nvSpPr>
        <p:spPr/>
        <p:txBody>
          <a:bodyPr>
            <a:normAutofit/>
          </a:bodyPr>
          <a:lstStyle/>
          <a:p>
            <a:pPr algn="just">
              <a:buFont typeface="Wingdings" pitchFamily="2" charset="2"/>
              <a:buChar char="v"/>
              <a:defRPr/>
            </a:pPr>
            <a:r>
              <a:rPr lang="es-ES" sz="1600" dirty="0" smtClean="0"/>
              <a:t>Debido a la gran permeabilidad de los capilares para la mayoría de solutos, a medida que la sangre fluye hacia los capilares, se difunden grandes cantidades de sustancias disueltas en ambas direcciones. </a:t>
            </a:r>
          </a:p>
          <a:p>
            <a:pPr algn="just">
              <a:buFont typeface="Wingdings" pitchFamily="2" charset="2"/>
              <a:buChar char="v"/>
              <a:defRPr/>
            </a:pPr>
            <a:endParaRPr lang="es-ES" sz="1600" dirty="0" smtClean="0"/>
          </a:p>
          <a:p>
            <a:pPr algn="just">
              <a:buFont typeface="Wingdings" pitchFamily="2" charset="2"/>
              <a:buChar char="v"/>
              <a:defRPr/>
            </a:pPr>
            <a:r>
              <a:rPr lang="es-ES" sz="1600" dirty="0" smtClean="0"/>
              <a:t>Por ello, casi todas las sustancias disueltas  en el plasma,  </a:t>
            </a:r>
            <a:r>
              <a:rPr lang="es-ES" sz="1600" u="sng" dirty="0" smtClean="0"/>
              <a:t>excepto las proteínas plasmáticas</a:t>
            </a:r>
            <a:r>
              <a:rPr lang="es-ES" sz="1600" dirty="0" smtClean="0"/>
              <a:t> se mezclan continuamente con el líquido intersticial.</a:t>
            </a:r>
          </a:p>
          <a:p>
            <a:pPr algn="just">
              <a:buFont typeface="Wingdings" pitchFamily="2" charset="2"/>
              <a:buChar char="v"/>
              <a:defRPr/>
            </a:pPr>
            <a:endParaRPr lang="es-GT" sz="1600" dirty="0" smtClean="0"/>
          </a:p>
          <a:p>
            <a:pPr algn="just">
              <a:buFont typeface="Wingdings" pitchFamily="2" charset="2"/>
              <a:buChar char="v"/>
              <a:defRPr/>
            </a:pPr>
            <a:endParaRPr lang="es-GT" sz="1600" dirty="0" smtClean="0"/>
          </a:p>
          <a:p>
            <a:pPr algn="just">
              <a:lnSpc>
                <a:spcPct val="90000"/>
              </a:lnSpc>
              <a:buNone/>
              <a:defRPr/>
            </a:pPr>
            <a:endParaRPr lang="es-ES" sz="1600" dirty="0" smtClean="0"/>
          </a:p>
          <a:p>
            <a:pPr algn="just">
              <a:buFont typeface="Wingdings" pitchFamily="2" charset="2"/>
              <a:buChar char="v"/>
            </a:pPr>
            <a:endParaRPr lang="es-ES" sz="1600" dirty="0"/>
          </a:p>
        </p:txBody>
      </p:sp>
      <p:sp>
        <p:nvSpPr>
          <p:cNvPr id="4" name="1 Título"/>
          <p:cNvSpPr txBox="1">
            <a:spLocks/>
          </p:cNvSpPr>
          <p:nvPr/>
        </p:nvSpPr>
        <p:spPr>
          <a:xfrm>
            <a:off x="609600" y="307848"/>
            <a:ext cx="8229600" cy="1252728"/>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GT" sz="2800" b="1" i="0" u="none" strike="noStrike" kern="1200" cap="none" spc="0" normalizeH="0" baseline="0" noProof="0" smtClean="0">
                <a:ln>
                  <a:noFill/>
                </a:ln>
                <a:solidFill>
                  <a:srgbClr val="FFFF00"/>
                </a:solidFill>
                <a:effectLst/>
                <a:uLnTx/>
                <a:uFillTx/>
                <a:latin typeface="+mj-lt"/>
                <a:ea typeface="+mj-ea"/>
                <a:cs typeface="+mj-cs"/>
              </a:rPr>
              <a:t>Microcirculación…</a:t>
            </a:r>
            <a:endParaRPr kumimoji="0" lang="es-ES" sz="2800" b="1" i="0" u="none" strike="noStrike" kern="1200" cap="none" spc="0" normalizeH="0" baseline="0" noProof="0" dirty="0">
              <a:ln>
                <a:noFill/>
              </a:ln>
              <a:solidFill>
                <a:srgbClr val="FFFF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endParaRPr lang="es-ES" sz="2800" dirty="0">
              <a:solidFill>
                <a:srgbClr val="FFFF00"/>
              </a:solidFill>
            </a:endParaRPr>
          </a:p>
        </p:txBody>
      </p:sp>
      <p:sp>
        <p:nvSpPr>
          <p:cNvPr id="3" name="2 Marcador de contenido"/>
          <p:cNvSpPr>
            <a:spLocks noGrp="1"/>
          </p:cNvSpPr>
          <p:nvPr>
            <p:ph idx="1"/>
          </p:nvPr>
        </p:nvSpPr>
        <p:spPr/>
        <p:txBody>
          <a:bodyPr>
            <a:normAutofit/>
          </a:bodyPr>
          <a:lstStyle/>
          <a:p>
            <a:pPr algn="just">
              <a:lnSpc>
                <a:spcPct val="90000"/>
              </a:lnSpc>
              <a:buFont typeface="Wingdings" pitchFamily="2" charset="2"/>
              <a:buChar char="v"/>
              <a:defRPr/>
            </a:pPr>
            <a:r>
              <a:rPr lang="es-ES" sz="1800" i="1" dirty="0" smtClean="0"/>
              <a:t>La sangre fluye de manera “intermitente”</a:t>
            </a:r>
            <a:r>
              <a:rPr lang="es-ES" sz="1800" dirty="0" smtClean="0"/>
              <a:t> por los capilares:   “</a:t>
            </a:r>
            <a:r>
              <a:rPr lang="es-ES" sz="1800" i="1" dirty="0" smtClean="0"/>
              <a:t>VASOMOTILIDAD” </a:t>
            </a:r>
            <a:endParaRPr lang="es-ES" sz="1800" dirty="0" smtClean="0"/>
          </a:p>
          <a:p>
            <a:pPr algn="just">
              <a:lnSpc>
                <a:spcPct val="90000"/>
              </a:lnSpc>
              <a:buFont typeface="Wingdings" pitchFamily="2" charset="2"/>
              <a:buChar char="v"/>
              <a:defRPr/>
            </a:pPr>
            <a:r>
              <a:rPr lang="es-ES" sz="1800" dirty="0" smtClean="0"/>
              <a:t>La sangre no </a:t>
            </a:r>
            <a:r>
              <a:rPr lang="es-ES" sz="1800" i="1" dirty="0" smtClean="0"/>
              <a:t>fluye</a:t>
            </a:r>
            <a:r>
              <a:rPr lang="es-ES" sz="1800" dirty="0" smtClean="0"/>
              <a:t> por los capilares de forma continua sino </a:t>
            </a:r>
            <a:r>
              <a:rPr lang="es-ES" sz="1800" i="1" dirty="0" smtClean="0"/>
              <a:t>intermitente cada pocos segundos. </a:t>
            </a:r>
          </a:p>
          <a:p>
            <a:pPr algn="just">
              <a:lnSpc>
                <a:spcPct val="90000"/>
              </a:lnSpc>
              <a:buFont typeface="Wingdings" pitchFamily="2" charset="2"/>
              <a:buChar char="v"/>
              <a:defRPr/>
            </a:pPr>
            <a:endParaRPr lang="es-ES" sz="1800" i="1" dirty="0" smtClean="0"/>
          </a:p>
          <a:p>
            <a:pPr algn="just">
              <a:lnSpc>
                <a:spcPct val="90000"/>
              </a:lnSpc>
              <a:buFont typeface="Wingdings" pitchFamily="2" charset="2"/>
              <a:buChar char="v"/>
              <a:defRPr/>
            </a:pPr>
            <a:r>
              <a:rPr lang="es-ES" sz="1800" dirty="0" smtClean="0"/>
              <a:t>La causa de </a:t>
            </a:r>
            <a:r>
              <a:rPr lang="es-ES" sz="1800" i="1" dirty="0" smtClean="0"/>
              <a:t>esta intermitencia</a:t>
            </a:r>
            <a:r>
              <a:rPr lang="es-ES" sz="1800" dirty="0" smtClean="0"/>
              <a:t> es </a:t>
            </a:r>
            <a:r>
              <a:rPr lang="es-ES" sz="1800" i="1" dirty="0" smtClean="0"/>
              <a:t>la contracción de las </a:t>
            </a:r>
            <a:r>
              <a:rPr lang="es-ES" sz="1800" i="1" dirty="0" err="1" smtClean="0"/>
              <a:t>metarteriolas</a:t>
            </a:r>
            <a:r>
              <a:rPr lang="es-ES" sz="1800" i="1" dirty="0" smtClean="0"/>
              <a:t> </a:t>
            </a:r>
            <a:r>
              <a:rPr lang="es-ES" sz="1800" dirty="0" smtClean="0"/>
              <a:t>que depende de </a:t>
            </a:r>
            <a:r>
              <a:rPr lang="es-ES" sz="1800" i="1" dirty="0" smtClean="0"/>
              <a:t>la concentración de oxígeno y de la cantidad de productos de desecho del metabolismo tisular. </a:t>
            </a:r>
          </a:p>
          <a:p>
            <a:pPr algn="just">
              <a:lnSpc>
                <a:spcPct val="90000"/>
              </a:lnSpc>
              <a:buFont typeface="Wingdings" pitchFamily="2" charset="2"/>
              <a:buChar char="v"/>
              <a:defRPr/>
            </a:pPr>
            <a:endParaRPr lang="es-ES" sz="1800" i="1" dirty="0" smtClean="0"/>
          </a:p>
          <a:p>
            <a:pPr algn="just">
              <a:lnSpc>
                <a:spcPct val="90000"/>
              </a:lnSpc>
              <a:buFont typeface="Wingdings" pitchFamily="2" charset="2"/>
              <a:buChar char="v"/>
              <a:defRPr/>
            </a:pPr>
            <a:r>
              <a:rPr lang="es-ES" sz="1800" i="1" dirty="0" err="1" smtClean="0"/>
              <a:t>Ej</a:t>
            </a:r>
            <a:r>
              <a:rPr lang="es-ES" sz="1800" i="1" dirty="0" smtClean="0"/>
              <a:t> </a:t>
            </a:r>
            <a:r>
              <a:rPr lang="es-ES" sz="1800" dirty="0" smtClean="0"/>
              <a:t>Cuando la concentración de O2 es baja, se producen más y largos períodos de flujo sanguíneo, lo que permite que la sangre suministre más oxígeno y nutrientes a los tejidos</a:t>
            </a:r>
            <a:endParaRPr lang="es-ES" sz="1800" dirty="0"/>
          </a:p>
        </p:txBody>
      </p:sp>
      <p:sp>
        <p:nvSpPr>
          <p:cNvPr id="4" name="1 Título"/>
          <p:cNvSpPr txBox="1">
            <a:spLocks/>
          </p:cNvSpPr>
          <p:nvPr/>
        </p:nvSpPr>
        <p:spPr>
          <a:xfrm>
            <a:off x="609600" y="307848"/>
            <a:ext cx="8229600" cy="1252728"/>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GT" sz="2800" b="1" i="0" u="none" strike="noStrike" kern="1200" cap="none" spc="0" normalizeH="0" baseline="0" noProof="0" smtClean="0">
                <a:ln>
                  <a:noFill/>
                </a:ln>
                <a:solidFill>
                  <a:srgbClr val="FFFF00"/>
                </a:solidFill>
                <a:effectLst/>
                <a:uLnTx/>
                <a:uFillTx/>
                <a:latin typeface="+mj-lt"/>
                <a:ea typeface="+mj-ea"/>
                <a:cs typeface="+mj-cs"/>
              </a:rPr>
              <a:t>Microcirculación…</a:t>
            </a:r>
            <a:endParaRPr kumimoji="0" lang="es-ES" sz="2800" b="1" i="0" u="none" strike="noStrike" kern="1200" cap="none" spc="0" normalizeH="0" baseline="0" noProof="0" dirty="0">
              <a:ln>
                <a:noFill/>
              </a:ln>
              <a:solidFill>
                <a:srgbClr val="FFFF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endParaRPr lang="es-ES" sz="2800" dirty="0">
              <a:solidFill>
                <a:srgbClr val="FFFF00"/>
              </a:solidFill>
            </a:endParaRPr>
          </a:p>
        </p:txBody>
      </p:sp>
      <p:sp>
        <p:nvSpPr>
          <p:cNvPr id="3" name="2 Marcador de contenido"/>
          <p:cNvSpPr>
            <a:spLocks noGrp="1"/>
          </p:cNvSpPr>
          <p:nvPr>
            <p:ph idx="1"/>
          </p:nvPr>
        </p:nvSpPr>
        <p:spPr>
          <a:xfrm>
            <a:off x="251520" y="1772816"/>
            <a:ext cx="8229600" cy="4625609"/>
          </a:xfrm>
        </p:spPr>
        <p:txBody>
          <a:bodyPr>
            <a:normAutofit/>
          </a:bodyPr>
          <a:lstStyle/>
          <a:p>
            <a:pPr algn="just">
              <a:buNone/>
            </a:pPr>
            <a:r>
              <a:rPr lang="es-GT" sz="1600" dirty="0" smtClean="0"/>
              <a:t>Difusión…</a:t>
            </a:r>
            <a:endParaRPr lang="es-ES" sz="1600" dirty="0"/>
          </a:p>
        </p:txBody>
      </p:sp>
      <p:sp>
        <p:nvSpPr>
          <p:cNvPr id="4" name="1 Título"/>
          <p:cNvSpPr txBox="1">
            <a:spLocks/>
          </p:cNvSpPr>
          <p:nvPr/>
        </p:nvSpPr>
        <p:spPr>
          <a:xfrm>
            <a:off x="609600" y="307848"/>
            <a:ext cx="8229600" cy="1252728"/>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GT" sz="2800" b="1" i="0" u="none" strike="noStrike" kern="1200" cap="none" spc="0" normalizeH="0" baseline="0" noProof="0" smtClean="0">
                <a:ln>
                  <a:noFill/>
                </a:ln>
                <a:solidFill>
                  <a:srgbClr val="FFFF00"/>
                </a:solidFill>
                <a:effectLst/>
                <a:uLnTx/>
                <a:uFillTx/>
                <a:latin typeface="+mj-lt"/>
                <a:ea typeface="+mj-ea"/>
                <a:cs typeface="+mj-cs"/>
              </a:rPr>
              <a:t>Microcirculación…</a:t>
            </a:r>
            <a:endParaRPr kumimoji="0" lang="es-ES" sz="2800" b="1" i="0" u="none" strike="noStrike" kern="1200" cap="none" spc="0" normalizeH="0" baseline="0" noProof="0" dirty="0">
              <a:ln>
                <a:noFill/>
              </a:ln>
              <a:solidFill>
                <a:srgbClr val="FFFF00"/>
              </a:solidFill>
              <a:effectLst/>
              <a:uLnTx/>
              <a:uFillTx/>
              <a:latin typeface="+mj-lt"/>
              <a:ea typeface="+mj-ea"/>
              <a:cs typeface="+mj-cs"/>
            </a:endParaRPr>
          </a:p>
        </p:txBody>
      </p:sp>
      <p:pic>
        <p:nvPicPr>
          <p:cNvPr id="5" name="Picture 7" descr="6"/>
          <p:cNvPicPr>
            <a:picLocks noChangeAspect="1" noChangeArrowheads="1"/>
          </p:cNvPicPr>
          <p:nvPr/>
        </p:nvPicPr>
        <p:blipFill>
          <a:blip r:embed="rId2" cstate="print">
            <a:lum bright="-36000" contrast="54000"/>
          </a:blip>
          <a:srcRect/>
          <a:stretch>
            <a:fillRect/>
          </a:stretch>
        </p:blipFill>
        <p:spPr bwMode="auto">
          <a:xfrm>
            <a:off x="1475656" y="1484784"/>
            <a:ext cx="6696744" cy="50213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1772816"/>
            <a:ext cx="8229600" cy="4625609"/>
          </a:xfrm>
        </p:spPr>
        <p:txBody>
          <a:bodyPr>
            <a:normAutofit/>
          </a:bodyPr>
          <a:lstStyle/>
          <a:p>
            <a:pPr algn="just"/>
            <a:endParaRPr lang="es-GT" sz="1600" dirty="0" smtClean="0"/>
          </a:p>
          <a:p>
            <a:pPr algn="just"/>
            <a:endParaRPr lang="es-GT" sz="1600" dirty="0" smtClean="0"/>
          </a:p>
          <a:p>
            <a:pPr algn="just"/>
            <a:endParaRPr lang="es-ES" sz="1600" dirty="0"/>
          </a:p>
        </p:txBody>
      </p:sp>
      <p:sp>
        <p:nvSpPr>
          <p:cNvPr id="4" name="1 Título"/>
          <p:cNvSpPr txBox="1">
            <a:spLocks/>
          </p:cNvSpPr>
          <p:nvPr/>
        </p:nvSpPr>
        <p:spPr>
          <a:xfrm>
            <a:off x="609600" y="307848"/>
            <a:ext cx="8229600" cy="1252728"/>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GT" sz="2800" b="1" i="0" u="none" strike="noStrike" kern="1200" cap="none" spc="0" normalizeH="0" baseline="0" noProof="0" smtClean="0">
                <a:ln>
                  <a:noFill/>
                </a:ln>
                <a:solidFill>
                  <a:srgbClr val="FFFF00"/>
                </a:solidFill>
                <a:effectLst/>
                <a:uLnTx/>
                <a:uFillTx/>
                <a:latin typeface="+mj-lt"/>
                <a:ea typeface="+mj-ea"/>
                <a:cs typeface="+mj-cs"/>
              </a:rPr>
              <a:t>Microcirculación…</a:t>
            </a:r>
            <a:endParaRPr kumimoji="0" lang="es-ES" sz="2800" b="1" i="0" u="none" strike="noStrike" kern="1200" cap="none" spc="0" normalizeH="0" baseline="0" noProof="0" dirty="0">
              <a:ln>
                <a:noFill/>
              </a:ln>
              <a:solidFill>
                <a:srgbClr val="FFFF00"/>
              </a:solidFill>
              <a:effectLst/>
              <a:uLnTx/>
              <a:uFillTx/>
              <a:latin typeface="+mj-lt"/>
              <a:ea typeface="+mj-ea"/>
              <a:cs typeface="+mj-cs"/>
            </a:endParaRPr>
          </a:p>
        </p:txBody>
      </p:sp>
      <p:sp>
        <p:nvSpPr>
          <p:cNvPr id="6" name="Rectangle 3"/>
          <p:cNvSpPr txBox="1">
            <a:spLocks noChangeArrowheads="1"/>
          </p:cNvSpPr>
          <p:nvPr/>
        </p:nvSpPr>
        <p:spPr>
          <a:xfrm>
            <a:off x="323850" y="1844824"/>
            <a:ext cx="8496300" cy="4321026"/>
          </a:xfrm>
          <a:prstGeom prst="rect">
            <a:avLst/>
          </a:prstGeom>
        </p:spPr>
        <p:txBody>
          <a:bodyPr vert="horz" lIns="54864" tIns="91440" rtlCol="0">
            <a:normAutofit/>
          </a:bodyPr>
          <a:lstStyle/>
          <a:p>
            <a:pPr marL="438912" marR="0" lvl="0" indent="-320040" algn="just" defTabSz="914400" rtl="0" eaLnBrk="1" fontAlgn="auto" latinLnBrk="0" hangingPunct="1">
              <a:lnSpc>
                <a:spcPct val="80000"/>
              </a:lnSpc>
              <a:spcBef>
                <a:spcPts val="0"/>
              </a:spcBef>
              <a:spcAft>
                <a:spcPts val="0"/>
              </a:spcAft>
              <a:buClr>
                <a:schemeClr val="accent1"/>
              </a:buClr>
              <a:buSzPct val="80000"/>
              <a:buFontTx/>
              <a:buNone/>
              <a:tabLst/>
              <a:defRPr/>
            </a:pPr>
            <a:r>
              <a:rPr kumimoji="0" lang="es-ES" sz="1600" b="0" i="1" u="none" strike="noStrike" kern="1200" cap="none" spc="0" normalizeH="0" baseline="0" noProof="0" dirty="0" smtClean="0">
                <a:ln>
                  <a:noFill/>
                </a:ln>
                <a:solidFill>
                  <a:schemeClr val="tx1"/>
                </a:solidFill>
                <a:effectLst/>
                <a:uLnTx/>
                <a:uFillTx/>
                <a:latin typeface="+mn-lt"/>
                <a:ea typeface="+mn-ea"/>
                <a:cs typeface="+mn-cs"/>
              </a:rPr>
              <a:t>3 factores modifican la velocidad de difusión de sustancias:</a:t>
            </a:r>
          </a:p>
          <a:p>
            <a:pPr marL="438912" marR="0" lvl="0" indent="-320040" algn="just" defTabSz="914400" rtl="0" eaLnBrk="1" fontAlgn="auto" latinLnBrk="0" hangingPunct="1">
              <a:lnSpc>
                <a:spcPct val="80000"/>
              </a:lnSpc>
              <a:spcBef>
                <a:spcPts val="0"/>
              </a:spcBef>
              <a:spcAft>
                <a:spcPts val="0"/>
              </a:spcAft>
              <a:buClr>
                <a:schemeClr val="accent1"/>
              </a:buClr>
              <a:buSzPct val="80000"/>
              <a:buFontTx/>
              <a:buNone/>
              <a:tabLst/>
              <a:defRPr/>
            </a:pPr>
            <a:r>
              <a:rPr kumimoji="0" lang="es-ES" sz="1600" b="0" i="1" u="none" strike="noStrike" kern="1200" cap="none" spc="0" normalizeH="0" baseline="0" noProof="0" dirty="0" smtClean="0">
                <a:ln>
                  <a:noFill/>
                </a:ln>
                <a:solidFill>
                  <a:schemeClr val="tx1"/>
                </a:solidFill>
                <a:effectLst/>
                <a:uLnTx/>
                <a:uFillTx/>
                <a:latin typeface="+mn-lt"/>
                <a:ea typeface="+mn-ea"/>
                <a:cs typeface="+mn-cs"/>
              </a:rPr>
              <a:t>   </a:t>
            </a:r>
          </a:p>
          <a:p>
            <a:pPr marL="438912" marR="0" lvl="0" indent="-320040" algn="just" defTabSz="914400" rtl="0" eaLnBrk="1" fontAlgn="auto" latinLnBrk="0" hangingPunct="1">
              <a:lnSpc>
                <a:spcPct val="80000"/>
              </a:lnSpc>
              <a:spcBef>
                <a:spcPts val="0"/>
              </a:spcBef>
              <a:spcAft>
                <a:spcPts val="0"/>
              </a:spcAft>
              <a:buClr>
                <a:schemeClr val="accent1"/>
              </a:buClr>
              <a:buSzPct val="80000"/>
              <a:buFontTx/>
              <a:buNone/>
              <a:tabLst/>
              <a:defRPr/>
            </a:pPr>
            <a:endParaRPr lang="es-ES" sz="1600" dirty="0">
              <a:latin typeface="+mn-lt"/>
            </a:endParaRPr>
          </a:p>
          <a:p>
            <a:pPr marL="438912" marR="0" lvl="0" indent="-320040" algn="just" defTabSz="914400" rtl="0" eaLnBrk="1" fontAlgn="auto" latinLnBrk="0" hangingPunct="1">
              <a:lnSpc>
                <a:spcPct val="80000"/>
              </a:lnSpc>
              <a:spcBef>
                <a:spcPts val="0"/>
              </a:spcBef>
              <a:spcAft>
                <a:spcPts val="0"/>
              </a:spcAft>
              <a:buClr>
                <a:schemeClr val="accent1"/>
              </a:buClr>
              <a:buSzPct val="80000"/>
              <a:buFontTx/>
              <a:buNone/>
              <a:tabLst/>
              <a:defRPr/>
            </a:pPr>
            <a:r>
              <a:rPr kumimoji="0" lang="es-ES" sz="1600" b="0" i="1" u="none" strike="noStrike" kern="1200" cap="none" spc="0" normalizeH="0" baseline="0" noProof="0" dirty="0" smtClean="0">
                <a:ln>
                  <a:noFill/>
                </a:ln>
                <a:solidFill>
                  <a:schemeClr val="tx1"/>
                </a:solidFill>
                <a:effectLst/>
                <a:uLnTx/>
                <a:uFillTx/>
                <a:latin typeface="+mn-lt"/>
                <a:ea typeface="+mn-ea"/>
                <a:cs typeface="+mn-cs"/>
              </a:rPr>
              <a:t> 1. El tamaño de los poros de los capilares. ( 6-7 nanómetros ) </a:t>
            </a:r>
          </a:p>
          <a:p>
            <a:pPr marL="438912" marR="0" lvl="0" indent="-320040" algn="just" defTabSz="914400" rtl="0" eaLnBrk="1" fontAlgn="auto" latinLnBrk="0" hangingPunct="1">
              <a:lnSpc>
                <a:spcPct val="80000"/>
              </a:lnSpc>
              <a:spcBef>
                <a:spcPts val="0"/>
              </a:spcBef>
              <a:spcAft>
                <a:spcPts val="0"/>
              </a:spcAft>
              <a:buClr>
                <a:schemeClr val="accent1"/>
              </a:buClr>
              <a:buSzPct val="80000"/>
              <a:buFontTx/>
              <a:buNone/>
              <a:tabLst/>
              <a:defRPr/>
            </a:pPr>
            <a:endParaRPr kumimoji="0" lang="es-ES" sz="1600" b="0" i="1" u="none" strike="noStrike" kern="1200" cap="none" spc="0" normalizeH="0" baseline="0" noProof="0" dirty="0" smtClean="0">
              <a:ln>
                <a:noFill/>
              </a:ln>
              <a:solidFill>
                <a:schemeClr val="tx1"/>
              </a:solidFill>
              <a:effectLst/>
              <a:uLnTx/>
              <a:uFillTx/>
              <a:latin typeface="+mn-lt"/>
              <a:ea typeface="+mn-ea"/>
              <a:cs typeface="+mn-cs"/>
            </a:endParaRPr>
          </a:p>
          <a:p>
            <a:pPr marL="438912" marR="0" lvl="0" indent="-320040" algn="just" defTabSz="914400" rtl="0" eaLnBrk="1" fontAlgn="auto" latinLnBrk="0" hangingPunct="1">
              <a:lnSpc>
                <a:spcPct val="80000"/>
              </a:lnSpc>
              <a:spcBef>
                <a:spcPts val="0"/>
              </a:spcBef>
              <a:spcAft>
                <a:spcPts val="0"/>
              </a:spcAft>
              <a:buClr>
                <a:schemeClr val="accent1"/>
              </a:buClr>
              <a:buSzPct val="80000"/>
              <a:buFontTx/>
              <a:buNone/>
              <a:tabLst/>
              <a:defRPr/>
            </a:pPr>
            <a:r>
              <a:rPr kumimoji="0" lang="es-ES" sz="1600" b="0" i="1" u="none" strike="noStrike" kern="1200" cap="none" spc="0" normalizeH="0" baseline="0" noProof="0" dirty="0" smtClean="0">
                <a:ln>
                  <a:noFill/>
                </a:ln>
                <a:solidFill>
                  <a:schemeClr val="tx1"/>
                </a:solidFill>
                <a:effectLst/>
                <a:uLnTx/>
                <a:uFillTx/>
                <a:latin typeface="+mn-lt"/>
                <a:ea typeface="+mn-ea"/>
                <a:cs typeface="+mn-cs"/>
              </a:rPr>
              <a:t>2. El tamaño molecular de las sustancias que difunden  El agua y la mayor parte de los  electrolitos como el sodio y el cloruro, tienen un tamaño molecular menor que los poros, lo que permite que difundan rápidamente.   Las proteínas  plasmáticas  tienen un tamaño molecular algo mayor que los poros, lo que dificulta su difusión. </a:t>
            </a:r>
          </a:p>
          <a:p>
            <a:pPr marL="438912" marR="0" lvl="0" indent="-320040" algn="just" defTabSz="914400" rtl="0" eaLnBrk="1" fontAlgn="auto" latinLnBrk="0" hangingPunct="1">
              <a:lnSpc>
                <a:spcPct val="80000"/>
              </a:lnSpc>
              <a:spcBef>
                <a:spcPts val="0"/>
              </a:spcBef>
              <a:spcAft>
                <a:spcPts val="0"/>
              </a:spcAft>
              <a:buClr>
                <a:schemeClr val="accent1"/>
              </a:buClr>
              <a:buSzPct val="80000"/>
              <a:buFontTx/>
              <a:buNone/>
              <a:tabLst/>
              <a:defRPr/>
            </a:pPr>
            <a:endParaRPr kumimoji="0" lang="es-ES" sz="1600" b="0" i="1" u="none" strike="noStrike" kern="1200" cap="none" spc="0" normalizeH="0" baseline="0" noProof="0" dirty="0" smtClean="0">
              <a:ln>
                <a:noFill/>
              </a:ln>
              <a:solidFill>
                <a:schemeClr val="tx1"/>
              </a:solidFill>
              <a:effectLst/>
              <a:uLnTx/>
              <a:uFillTx/>
              <a:latin typeface="+mn-lt"/>
              <a:ea typeface="+mn-ea"/>
              <a:cs typeface="+mn-cs"/>
            </a:endParaRPr>
          </a:p>
          <a:p>
            <a:pPr marL="438912" marR="0" lvl="0" indent="-320040" algn="just" defTabSz="914400" rtl="0" eaLnBrk="1" fontAlgn="auto" latinLnBrk="0" hangingPunct="1">
              <a:lnSpc>
                <a:spcPct val="80000"/>
              </a:lnSpc>
              <a:spcBef>
                <a:spcPts val="0"/>
              </a:spcBef>
              <a:spcAft>
                <a:spcPts val="0"/>
              </a:spcAft>
              <a:buClr>
                <a:schemeClr val="accent1"/>
              </a:buClr>
              <a:buSzPct val="80000"/>
              <a:buFontTx/>
              <a:buNone/>
              <a:tabLst/>
              <a:defRPr/>
            </a:pPr>
            <a:r>
              <a:rPr kumimoji="0" lang="es-ES" sz="1600" b="0" i="1" u="none" strike="noStrike" kern="1200" cap="none" spc="0" normalizeH="0" baseline="0" noProof="0" dirty="0" smtClean="0">
                <a:ln>
                  <a:noFill/>
                </a:ln>
                <a:solidFill>
                  <a:schemeClr val="tx1"/>
                </a:solidFill>
                <a:effectLst/>
                <a:uLnTx/>
                <a:uFillTx/>
                <a:latin typeface="+mn-lt"/>
                <a:ea typeface="+mn-ea"/>
                <a:cs typeface="+mn-cs"/>
              </a:rPr>
              <a:t>3.  La diferencia de concentración de la sustancia a ambos lados de la membrana: cuanto mayor sea el gradiente de concentración de una sustancia a ambos lados de la membrana capilar, mayor será su velocidad de difusión en una de las direcciones. </a:t>
            </a:r>
          </a:p>
          <a:p>
            <a:pPr marL="438912" marR="0" lvl="0" indent="-320040" algn="just" defTabSz="914400" rtl="0" eaLnBrk="1" fontAlgn="auto" latinLnBrk="0" hangingPunct="1">
              <a:lnSpc>
                <a:spcPct val="80000"/>
              </a:lnSpc>
              <a:spcBef>
                <a:spcPts val="0"/>
              </a:spcBef>
              <a:spcAft>
                <a:spcPts val="0"/>
              </a:spcAft>
              <a:buClr>
                <a:schemeClr val="accent1"/>
              </a:buClr>
              <a:buSzPct val="80000"/>
              <a:buFontTx/>
              <a:buNone/>
              <a:tabLst/>
              <a:defRPr/>
            </a:pPr>
            <a:endParaRPr kumimoji="0" lang="es-ES" sz="1600" b="0" i="1" u="none" strike="noStrike" kern="1200" cap="none" spc="0" normalizeH="0" baseline="0" noProof="0" dirty="0" smtClean="0">
              <a:ln>
                <a:noFill/>
              </a:ln>
              <a:solidFill>
                <a:schemeClr val="tx1"/>
              </a:solidFill>
              <a:effectLst/>
              <a:uLnTx/>
              <a:uFillTx/>
              <a:latin typeface="+mn-lt"/>
              <a:ea typeface="+mn-ea"/>
              <a:cs typeface="+mn-cs"/>
            </a:endParaRPr>
          </a:p>
          <a:p>
            <a:pPr marL="438912" marR="0" lvl="0" indent="-320040" algn="just" defTabSz="914400" rtl="0" eaLnBrk="1" fontAlgn="auto" latinLnBrk="0" hangingPunct="1">
              <a:lnSpc>
                <a:spcPct val="80000"/>
              </a:lnSpc>
              <a:spcBef>
                <a:spcPts val="0"/>
              </a:spcBef>
              <a:spcAft>
                <a:spcPts val="0"/>
              </a:spcAft>
              <a:buClr>
                <a:schemeClr val="accent1"/>
              </a:buClr>
              <a:buSzPct val="80000"/>
              <a:buFont typeface="Wingdings 2"/>
              <a:buChar char=""/>
              <a:tabLst/>
              <a:defRPr/>
            </a:pPr>
            <a:endParaRPr kumimoji="0" lang="es-ES" sz="1600" b="0" i="1"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4" name="Picture 7" descr="8"/>
          <p:cNvPicPr>
            <a:picLocks noChangeAspect="1" noChangeArrowheads="1"/>
          </p:cNvPicPr>
          <p:nvPr/>
        </p:nvPicPr>
        <p:blipFill>
          <a:blip r:embed="rId2" cstate="print">
            <a:lum bright="-18000" contrast="36000"/>
          </a:blip>
          <a:srcRect l="6893" t="25557" r="7750" b="5830"/>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1772816"/>
            <a:ext cx="8229600" cy="4625609"/>
          </a:xfrm>
        </p:spPr>
        <p:txBody>
          <a:bodyPr>
            <a:normAutofit/>
          </a:bodyPr>
          <a:lstStyle/>
          <a:p>
            <a:pPr algn="just">
              <a:lnSpc>
                <a:spcPct val="80000"/>
              </a:lnSpc>
              <a:buNone/>
              <a:defRPr/>
            </a:pPr>
            <a:r>
              <a:rPr lang="es-ES" sz="1600" dirty="0" smtClean="0"/>
              <a:t>1/6  del cuerpo corresponde a los espacios que hay entre las células</a:t>
            </a:r>
          </a:p>
          <a:p>
            <a:pPr algn="just">
              <a:lnSpc>
                <a:spcPct val="80000"/>
              </a:lnSpc>
              <a:buNone/>
              <a:defRPr/>
            </a:pPr>
            <a:endParaRPr lang="es-ES" sz="1600" dirty="0" smtClean="0"/>
          </a:p>
          <a:p>
            <a:pPr algn="just">
              <a:lnSpc>
                <a:spcPct val="80000"/>
              </a:lnSpc>
              <a:buNone/>
              <a:defRPr/>
            </a:pPr>
            <a:endParaRPr lang="es-ES" sz="1600" dirty="0" smtClean="0"/>
          </a:p>
          <a:p>
            <a:pPr algn="just">
              <a:lnSpc>
                <a:spcPct val="80000"/>
              </a:lnSpc>
              <a:buNone/>
              <a:defRPr/>
            </a:pPr>
            <a:r>
              <a:rPr lang="es-ES" sz="1600" dirty="0" smtClean="0"/>
              <a:t>El intersticio tiene 2 tipos de estructuras sólidas: </a:t>
            </a:r>
          </a:p>
          <a:p>
            <a:pPr lvl="1" algn="just">
              <a:lnSpc>
                <a:spcPct val="80000"/>
              </a:lnSpc>
              <a:buNone/>
              <a:defRPr/>
            </a:pPr>
            <a:r>
              <a:rPr lang="es-ES" sz="1600" dirty="0" smtClean="0"/>
              <a:t>1) haces de fibras de colágeno </a:t>
            </a:r>
          </a:p>
          <a:p>
            <a:pPr lvl="1" algn="just">
              <a:lnSpc>
                <a:spcPct val="80000"/>
              </a:lnSpc>
              <a:buNone/>
              <a:defRPr/>
            </a:pPr>
            <a:r>
              <a:rPr lang="es-ES" sz="1600" dirty="0" smtClean="0"/>
              <a:t>2) filamentos de </a:t>
            </a:r>
            <a:r>
              <a:rPr lang="es-ES" sz="1600" dirty="0" err="1" smtClean="0"/>
              <a:t>proteoglucano</a:t>
            </a:r>
            <a:r>
              <a:rPr lang="es-ES" sz="1600" dirty="0" smtClean="0"/>
              <a:t>.</a:t>
            </a:r>
          </a:p>
          <a:p>
            <a:pPr lvl="1" algn="just">
              <a:lnSpc>
                <a:spcPct val="80000"/>
              </a:lnSpc>
              <a:buNone/>
              <a:defRPr/>
            </a:pPr>
            <a:endParaRPr lang="es-ES" sz="1600" dirty="0" smtClean="0"/>
          </a:p>
          <a:p>
            <a:pPr algn="just">
              <a:lnSpc>
                <a:spcPct val="80000"/>
              </a:lnSpc>
              <a:buNone/>
              <a:defRPr/>
            </a:pPr>
            <a:r>
              <a:rPr lang="es-ES" sz="1600" dirty="0" smtClean="0"/>
              <a:t>El colágeno proporciona a los tejidos la mayor parte de su resistencia a la tensión.</a:t>
            </a:r>
          </a:p>
          <a:p>
            <a:pPr algn="just">
              <a:lnSpc>
                <a:spcPct val="80000"/>
              </a:lnSpc>
              <a:buNone/>
              <a:defRPr/>
            </a:pPr>
            <a:endParaRPr lang="es-ES" sz="1600" dirty="0" smtClean="0"/>
          </a:p>
          <a:p>
            <a:pPr algn="just">
              <a:lnSpc>
                <a:spcPct val="80000"/>
              </a:lnSpc>
              <a:buNone/>
              <a:defRPr/>
            </a:pPr>
            <a:r>
              <a:rPr lang="es-ES" sz="1600" dirty="0" smtClean="0"/>
              <a:t>Los filamentos de </a:t>
            </a:r>
            <a:r>
              <a:rPr lang="es-ES" sz="1600" dirty="0" err="1" smtClean="0"/>
              <a:t>proteoglucano</a:t>
            </a:r>
            <a:r>
              <a:rPr lang="es-ES" sz="1600" dirty="0" smtClean="0"/>
              <a:t>, compuestos principalmente por ácido </a:t>
            </a:r>
            <a:r>
              <a:rPr lang="es-ES" sz="1600" dirty="0" err="1" smtClean="0"/>
              <a:t>hialurónico</a:t>
            </a:r>
            <a:r>
              <a:rPr lang="es-ES" sz="1600" dirty="0" smtClean="0"/>
              <a:t> son muy finos y forman una maraña de filamentos reticulares muy finos, llamada “masa en cepillo”</a:t>
            </a:r>
          </a:p>
          <a:p>
            <a:pPr algn="just"/>
            <a:endParaRPr lang="es-ES" sz="1600" dirty="0"/>
          </a:p>
        </p:txBody>
      </p:sp>
      <p:sp>
        <p:nvSpPr>
          <p:cNvPr id="4" name="1 Título"/>
          <p:cNvSpPr txBox="1">
            <a:spLocks/>
          </p:cNvSpPr>
          <p:nvPr/>
        </p:nvSpPr>
        <p:spPr>
          <a:xfrm>
            <a:off x="609600" y="307848"/>
            <a:ext cx="8229600" cy="1252728"/>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GT" sz="2800" b="1" i="0" u="none" strike="noStrike" kern="1200" cap="none" spc="0" normalizeH="0" baseline="0" noProof="0" dirty="0" smtClean="0">
                <a:ln>
                  <a:noFill/>
                </a:ln>
                <a:solidFill>
                  <a:srgbClr val="FFFF00"/>
                </a:solidFill>
                <a:effectLst/>
                <a:uLnTx/>
                <a:uFillTx/>
                <a:latin typeface="+mj-lt"/>
                <a:ea typeface="+mj-ea"/>
                <a:cs typeface="+mj-cs"/>
              </a:rPr>
              <a:t>Intersticio y Líquido Intersticial…</a:t>
            </a:r>
            <a:endParaRPr kumimoji="0" lang="es-ES" sz="2800" b="1" i="0" u="none" strike="noStrike" kern="1200" cap="none" spc="0" normalizeH="0" baseline="0" noProof="0" dirty="0">
              <a:ln>
                <a:noFill/>
              </a:ln>
              <a:solidFill>
                <a:srgbClr val="FFFF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1772816"/>
            <a:ext cx="8229600" cy="4625609"/>
          </a:xfrm>
        </p:spPr>
        <p:txBody>
          <a:bodyPr>
            <a:normAutofit/>
          </a:bodyPr>
          <a:lstStyle/>
          <a:p>
            <a:pPr algn="just"/>
            <a:endParaRPr lang="es-ES" sz="1600" dirty="0"/>
          </a:p>
        </p:txBody>
      </p:sp>
      <p:sp>
        <p:nvSpPr>
          <p:cNvPr id="4" name="1 Título"/>
          <p:cNvSpPr txBox="1">
            <a:spLocks/>
          </p:cNvSpPr>
          <p:nvPr/>
        </p:nvSpPr>
        <p:spPr>
          <a:xfrm>
            <a:off x="609600" y="307848"/>
            <a:ext cx="8229600" cy="1252728"/>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GT" sz="2800" b="1" i="0" u="none" strike="noStrike" kern="1200" cap="none" spc="0" normalizeH="0" baseline="0" noProof="0" smtClean="0">
                <a:ln>
                  <a:noFill/>
                </a:ln>
                <a:solidFill>
                  <a:srgbClr val="FFFF00"/>
                </a:solidFill>
                <a:effectLst/>
                <a:uLnTx/>
                <a:uFillTx/>
                <a:latin typeface="+mj-lt"/>
                <a:ea typeface="+mj-ea"/>
                <a:cs typeface="+mj-cs"/>
              </a:rPr>
              <a:t>Microcirculación…</a:t>
            </a:r>
            <a:endParaRPr kumimoji="0" lang="es-ES" sz="2800" b="1" i="0" u="none" strike="noStrike" kern="1200" cap="none" spc="0" normalizeH="0" baseline="0" noProof="0" dirty="0">
              <a:ln>
                <a:noFill/>
              </a:ln>
              <a:solidFill>
                <a:srgbClr val="FFFF00"/>
              </a:solidFill>
              <a:effectLst/>
              <a:uLnTx/>
              <a:uFillTx/>
              <a:latin typeface="+mj-lt"/>
              <a:ea typeface="+mj-ea"/>
              <a:cs typeface="+mj-cs"/>
            </a:endParaRPr>
          </a:p>
        </p:txBody>
      </p:sp>
      <p:pic>
        <p:nvPicPr>
          <p:cNvPr id="231426" name="Picture 2"/>
          <p:cNvPicPr>
            <a:picLocks noChangeAspect="1" noChangeArrowheads="1"/>
          </p:cNvPicPr>
          <p:nvPr/>
        </p:nvPicPr>
        <p:blipFill>
          <a:blip r:embed="rId2" cstate="print"/>
          <a:srcRect l="21857" t="13407" r="23907" b="10797"/>
          <a:stretch>
            <a:fillRect/>
          </a:stretch>
        </p:blipFill>
        <p:spPr bwMode="auto">
          <a:xfrm>
            <a:off x="36512" y="44624"/>
            <a:ext cx="9144000" cy="67040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4 CuadroTexto"/>
          <p:cNvSpPr txBox="1"/>
          <p:nvPr/>
        </p:nvSpPr>
        <p:spPr>
          <a:xfrm>
            <a:off x="6769401" y="6165304"/>
            <a:ext cx="2339103" cy="369332"/>
          </a:xfrm>
          <a:prstGeom prst="rect">
            <a:avLst/>
          </a:prstGeom>
          <a:noFill/>
        </p:spPr>
        <p:txBody>
          <a:bodyPr wrap="none" rtlCol="0">
            <a:spAutoFit/>
          </a:bodyPr>
          <a:lstStyle/>
          <a:p>
            <a:r>
              <a:rPr lang="es-GT" dirty="0" smtClean="0"/>
              <a:t>“Gel” del intersticio…</a:t>
            </a:r>
            <a:endParaRPr lang="es-ES" dirty="0"/>
          </a:p>
        </p:txBody>
      </p:sp>
      <p:cxnSp>
        <p:nvCxnSpPr>
          <p:cNvPr id="7" name="6 Conector recto de flecha"/>
          <p:cNvCxnSpPr/>
          <p:nvPr/>
        </p:nvCxnSpPr>
        <p:spPr>
          <a:xfrm flipH="1" flipV="1">
            <a:off x="8316416" y="2060848"/>
            <a:ext cx="432048" cy="24482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8 Conector recto de flecha"/>
          <p:cNvCxnSpPr/>
          <p:nvPr/>
        </p:nvCxnSpPr>
        <p:spPr>
          <a:xfrm flipH="1" flipV="1">
            <a:off x="8172400" y="3645024"/>
            <a:ext cx="576064"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9 CuadroTexto"/>
          <p:cNvSpPr txBox="1"/>
          <p:nvPr/>
        </p:nvSpPr>
        <p:spPr>
          <a:xfrm>
            <a:off x="7596336" y="4581128"/>
            <a:ext cx="1547664" cy="923330"/>
          </a:xfrm>
          <a:prstGeom prst="rect">
            <a:avLst/>
          </a:prstGeom>
          <a:noFill/>
        </p:spPr>
        <p:txBody>
          <a:bodyPr wrap="square" rtlCol="0">
            <a:spAutoFit/>
          </a:bodyPr>
          <a:lstStyle/>
          <a:p>
            <a:r>
              <a:rPr lang="es-GT" dirty="0" smtClean="0"/>
              <a:t>&lt;1%</a:t>
            </a:r>
          </a:p>
          <a:p>
            <a:r>
              <a:rPr lang="es-GT" dirty="0" smtClean="0"/>
              <a:t>Aumenta en edema…</a:t>
            </a:r>
            <a:endParaRPr lang="es-E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74755" name="Text Box 3"/>
          <p:cNvSpPr txBox="1">
            <a:spLocks noChangeArrowheads="1"/>
          </p:cNvSpPr>
          <p:nvPr/>
        </p:nvSpPr>
        <p:spPr bwMode="auto">
          <a:xfrm>
            <a:off x="323850" y="1284288"/>
            <a:ext cx="3887788" cy="457200"/>
          </a:xfrm>
          <a:prstGeom prst="rect">
            <a:avLst/>
          </a:prstGeom>
          <a:noFill/>
          <a:ln w="9525">
            <a:noFill/>
            <a:miter lim="800000"/>
            <a:headEnd/>
            <a:tailEnd/>
          </a:ln>
        </p:spPr>
        <p:txBody>
          <a:bodyPr>
            <a:spAutoFit/>
          </a:bodyPr>
          <a:lstStyle/>
          <a:p>
            <a:pPr algn="l"/>
            <a:r>
              <a:rPr lang="es-MX" sz="2400" b="1" i="0">
                <a:latin typeface="Tahoma" pitchFamily="34" charset="0"/>
              </a:rPr>
              <a:t>¡ FALTAN SOLO 8 DIAS !</a:t>
            </a:r>
            <a:endParaRPr lang="es-ES" sz="2400" b="1" i="0">
              <a:latin typeface="Tahoma" pitchFamily="34" charset="0"/>
            </a:endParaRPr>
          </a:p>
        </p:txBody>
      </p:sp>
      <p:pic>
        <p:nvPicPr>
          <p:cNvPr id="74757" name="Picture 5" descr="http://mla-s1-p.mlstatic.com/mapa-garmin-nuvi-brasil-completo-para-mundial-de-futbol-2014-7280-MLA5184129454_102013-O.jpg"/>
          <p:cNvPicPr>
            <a:picLocks noChangeAspect="1" noChangeArrowheads="1"/>
          </p:cNvPicPr>
          <p:nvPr/>
        </p:nvPicPr>
        <p:blipFill>
          <a:blip r:embed="rId2" cstate="print"/>
          <a:srcRect/>
          <a:stretch>
            <a:fillRect/>
          </a:stretch>
        </p:blipFill>
        <p:spPr bwMode="auto">
          <a:xfrm>
            <a:off x="1547664" y="0"/>
            <a:ext cx="6062472" cy="6858000"/>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410" name="Picture 2" descr="http://www.embajada-alemania.es/wp-content/uploads/2014/01/Bandera_Alemania.png"/>
          <p:cNvPicPr>
            <a:picLocks noChangeAspect="1" noChangeArrowheads="1"/>
          </p:cNvPicPr>
          <p:nvPr/>
        </p:nvPicPr>
        <p:blipFill>
          <a:blip r:embed="rId2" cstate="print"/>
          <a:srcRect/>
          <a:stretch>
            <a:fillRect/>
          </a:stretch>
        </p:blipFill>
        <p:spPr bwMode="auto">
          <a:xfrm>
            <a:off x="0" y="0"/>
            <a:ext cx="9143999" cy="6858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250825" y="1484784"/>
            <a:ext cx="8569325" cy="5373216"/>
          </a:xfrm>
        </p:spPr>
        <p:txBody>
          <a:bodyPr>
            <a:normAutofit/>
          </a:bodyPr>
          <a:lstStyle/>
          <a:p>
            <a:pPr algn="just" eaLnBrk="1" hangingPunct="1">
              <a:lnSpc>
                <a:spcPct val="90000"/>
              </a:lnSpc>
              <a:buFont typeface="Wingdings" pitchFamily="2" charset="2"/>
              <a:buNone/>
              <a:defRPr/>
            </a:pPr>
            <a:r>
              <a:rPr lang="es-ES" sz="1800" i="1" dirty="0" smtClean="0">
                <a:solidFill>
                  <a:srgbClr val="000000"/>
                </a:solidFill>
              </a:rPr>
              <a:t>   </a:t>
            </a:r>
            <a:endParaRPr lang="es-ES" sz="1800" dirty="0" smtClean="0">
              <a:solidFill>
                <a:srgbClr val="000000"/>
              </a:solidFill>
            </a:endParaRPr>
          </a:p>
          <a:p>
            <a:pPr algn="ctr" eaLnBrk="1" hangingPunct="1">
              <a:lnSpc>
                <a:spcPct val="90000"/>
              </a:lnSpc>
              <a:buFont typeface="Wingdings" pitchFamily="2" charset="2"/>
              <a:buNone/>
              <a:defRPr/>
            </a:pPr>
            <a:r>
              <a:rPr lang="es-ES" sz="1800" i="1" dirty="0" smtClean="0">
                <a:solidFill>
                  <a:srgbClr val="000000"/>
                </a:solidFill>
              </a:rPr>
              <a:t>	</a:t>
            </a:r>
            <a:r>
              <a:rPr lang="es-ES" sz="1800" b="1" i="1" dirty="0" err="1" smtClean="0">
                <a:solidFill>
                  <a:srgbClr val="000000"/>
                </a:solidFill>
              </a:rPr>
              <a:t>Distensibilidad</a:t>
            </a:r>
            <a:r>
              <a:rPr lang="es-ES" sz="1800" b="1" i="1" dirty="0" smtClean="0">
                <a:solidFill>
                  <a:srgbClr val="000000"/>
                </a:solidFill>
              </a:rPr>
              <a:t> vascular</a:t>
            </a:r>
            <a:r>
              <a:rPr lang="es-ES" sz="1800" i="1" dirty="0" smtClean="0">
                <a:solidFill>
                  <a:srgbClr val="000000"/>
                </a:solidFill>
              </a:rPr>
              <a:t> =   </a:t>
            </a:r>
            <a:r>
              <a:rPr lang="es-ES" sz="1800" i="1" u="sng" dirty="0" smtClean="0">
                <a:solidFill>
                  <a:srgbClr val="000000"/>
                </a:solidFill>
              </a:rPr>
              <a:t>Aumento de volumen</a:t>
            </a:r>
            <a:endParaRPr lang="es-ES" sz="1800" i="1" dirty="0" smtClean="0">
              <a:solidFill>
                <a:srgbClr val="000000"/>
              </a:solidFill>
            </a:endParaRPr>
          </a:p>
          <a:p>
            <a:pPr algn="ctr" eaLnBrk="1" hangingPunct="1">
              <a:lnSpc>
                <a:spcPct val="90000"/>
              </a:lnSpc>
              <a:buFont typeface="Wingdings" pitchFamily="2" charset="2"/>
              <a:buNone/>
              <a:defRPr/>
            </a:pPr>
            <a:r>
              <a:rPr lang="es-ES" sz="1800" i="1" dirty="0" smtClean="0">
                <a:solidFill>
                  <a:srgbClr val="000000"/>
                </a:solidFill>
              </a:rPr>
              <a:t>                                                   Aumento de presión x Volumen inicial</a:t>
            </a:r>
          </a:p>
          <a:p>
            <a:pPr algn="ctr" eaLnBrk="1" hangingPunct="1">
              <a:lnSpc>
                <a:spcPct val="90000"/>
              </a:lnSpc>
              <a:buFont typeface="Wingdings" pitchFamily="2" charset="2"/>
              <a:buNone/>
              <a:defRPr/>
            </a:pPr>
            <a:endParaRPr lang="es-GT" sz="1800" b="1" i="1" u="sng" dirty="0" smtClean="0">
              <a:solidFill>
                <a:srgbClr val="000000"/>
              </a:solidFill>
            </a:endParaRPr>
          </a:p>
          <a:p>
            <a:pPr algn="ctr" eaLnBrk="1" hangingPunct="1">
              <a:lnSpc>
                <a:spcPct val="90000"/>
              </a:lnSpc>
              <a:buFont typeface="Wingdings" pitchFamily="2" charset="2"/>
              <a:buNone/>
              <a:defRPr/>
            </a:pPr>
            <a:r>
              <a:rPr lang="es-GT" sz="1800" b="1" i="1" u="sng" dirty="0" smtClean="0">
                <a:solidFill>
                  <a:srgbClr val="000000"/>
                </a:solidFill>
              </a:rPr>
              <a:t>“Proporción de volumen que aumenta por cada aumento de presión”</a:t>
            </a:r>
            <a:endParaRPr lang="es-ES" sz="1800" b="1" i="1" u="sng" dirty="0" smtClean="0">
              <a:solidFill>
                <a:srgbClr val="000000"/>
              </a:solidFill>
            </a:endParaRPr>
          </a:p>
          <a:p>
            <a:pPr algn="just" eaLnBrk="1" hangingPunct="1">
              <a:lnSpc>
                <a:spcPct val="90000"/>
              </a:lnSpc>
              <a:buFont typeface="Wingdings" pitchFamily="2" charset="2"/>
              <a:buNone/>
              <a:defRPr/>
            </a:pPr>
            <a:endParaRPr lang="es-ES" sz="1800" dirty="0" smtClean="0">
              <a:solidFill>
                <a:srgbClr val="000000"/>
              </a:solidFill>
            </a:endParaRPr>
          </a:p>
          <a:p>
            <a:pPr algn="just" eaLnBrk="1" hangingPunct="1">
              <a:lnSpc>
                <a:spcPct val="90000"/>
              </a:lnSpc>
              <a:buFont typeface="Wingdings" pitchFamily="2" charset="2"/>
              <a:buNone/>
              <a:defRPr/>
            </a:pPr>
            <a:r>
              <a:rPr lang="es-ES" sz="1800" dirty="0" smtClean="0">
                <a:solidFill>
                  <a:srgbClr val="000000"/>
                </a:solidFill>
              </a:rPr>
              <a:t>	*</a:t>
            </a:r>
            <a:r>
              <a:rPr lang="es-ES" sz="1800" i="1" u="sng" dirty="0" smtClean="0">
                <a:solidFill>
                  <a:srgbClr val="000000"/>
                </a:solidFill>
              </a:rPr>
              <a:t>La adaptabilidad (capacitancia) vascular</a:t>
            </a:r>
            <a:r>
              <a:rPr lang="es-ES" sz="1800" dirty="0" smtClean="0">
                <a:solidFill>
                  <a:srgbClr val="000000"/>
                </a:solidFill>
              </a:rPr>
              <a:t> </a:t>
            </a:r>
            <a:r>
              <a:rPr lang="es-ES" sz="1800" i="1" dirty="0" smtClean="0">
                <a:solidFill>
                  <a:srgbClr val="000000"/>
                </a:solidFill>
              </a:rPr>
              <a:t> </a:t>
            </a:r>
            <a:r>
              <a:rPr lang="es-ES" sz="1800" dirty="0" smtClean="0">
                <a:solidFill>
                  <a:srgbClr val="000000"/>
                </a:solidFill>
              </a:rPr>
              <a:t>es la cantidad total de sangre que puede acumularse en un determinado territorio de la circulación por cada  </a:t>
            </a:r>
            <a:r>
              <a:rPr lang="es-ES" sz="1800" dirty="0" err="1" smtClean="0">
                <a:solidFill>
                  <a:srgbClr val="000000"/>
                </a:solidFill>
              </a:rPr>
              <a:t>mmHg</a:t>
            </a:r>
            <a:r>
              <a:rPr lang="es-ES" sz="1800" dirty="0" smtClean="0">
                <a:solidFill>
                  <a:srgbClr val="000000"/>
                </a:solidFill>
              </a:rPr>
              <a:t> de presión</a:t>
            </a:r>
          </a:p>
          <a:p>
            <a:pPr algn="just" eaLnBrk="1" hangingPunct="1">
              <a:lnSpc>
                <a:spcPct val="90000"/>
              </a:lnSpc>
              <a:buFont typeface="Wingdings" pitchFamily="2" charset="2"/>
              <a:buNone/>
              <a:defRPr/>
            </a:pPr>
            <a:endParaRPr lang="es-GT" sz="1800" i="1" dirty="0" smtClean="0">
              <a:solidFill>
                <a:srgbClr val="000000"/>
              </a:solidFill>
            </a:endParaRPr>
          </a:p>
          <a:p>
            <a:pPr algn="just" eaLnBrk="1" hangingPunct="1">
              <a:lnSpc>
                <a:spcPct val="90000"/>
              </a:lnSpc>
              <a:buFont typeface="Wingdings" pitchFamily="2" charset="2"/>
              <a:buNone/>
              <a:defRPr/>
            </a:pPr>
            <a:endParaRPr lang="es-ES" sz="1800" i="1" dirty="0" smtClean="0">
              <a:solidFill>
                <a:srgbClr val="000000"/>
              </a:solidFill>
            </a:endParaRPr>
          </a:p>
          <a:p>
            <a:pPr algn="ctr" eaLnBrk="1" hangingPunct="1">
              <a:lnSpc>
                <a:spcPct val="90000"/>
              </a:lnSpc>
              <a:buFont typeface="Wingdings" pitchFamily="2" charset="2"/>
              <a:buNone/>
              <a:defRPr/>
            </a:pPr>
            <a:r>
              <a:rPr lang="es-ES" sz="1800" i="1" dirty="0" smtClean="0">
                <a:solidFill>
                  <a:srgbClr val="000000"/>
                </a:solidFill>
              </a:rPr>
              <a:t>	</a:t>
            </a:r>
            <a:r>
              <a:rPr lang="es-ES" sz="1800" b="1" i="1" dirty="0" smtClean="0">
                <a:solidFill>
                  <a:srgbClr val="000000"/>
                </a:solidFill>
              </a:rPr>
              <a:t>Capacitancia vascular (</a:t>
            </a:r>
            <a:r>
              <a:rPr lang="es-ES" sz="1800" b="1" i="1" dirty="0" err="1" smtClean="0">
                <a:solidFill>
                  <a:srgbClr val="000000"/>
                </a:solidFill>
              </a:rPr>
              <a:t>Compliancia</a:t>
            </a:r>
            <a:r>
              <a:rPr lang="es-ES" sz="1800" b="1" i="1" dirty="0" smtClean="0">
                <a:solidFill>
                  <a:srgbClr val="000000"/>
                </a:solidFill>
              </a:rPr>
              <a:t>)</a:t>
            </a:r>
            <a:r>
              <a:rPr lang="es-ES" sz="1800" i="1" dirty="0" smtClean="0">
                <a:solidFill>
                  <a:srgbClr val="000000"/>
                </a:solidFill>
              </a:rPr>
              <a:t> =	   </a:t>
            </a:r>
            <a:r>
              <a:rPr lang="es-ES" sz="1800" i="1" u="sng" dirty="0" smtClean="0">
                <a:solidFill>
                  <a:srgbClr val="000000"/>
                </a:solidFill>
              </a:rPr>
              <a:t>Aumento de volumen</a:t>
            </a:r>
            <a:endParaRPr lang="es-ES" sz="1800" i="1" dirty="0" smtClean="0">
              <a:solidFill>
                <a:srgbClr val="000000"/>
              </a:solidFill>
            </a:endParaRPr>
          </a:p>
          <a:p>
            <a:pPr algn="ctr" eaLnBrk="1" hangingPunct="1">
              <a:lnSpc>
                <a:spcPct val="90000"/>
              </a:lnSpc>
              <a:buFont typeface="Wingdings" pitchFamily="2" charset="2"/>
              <a:buNone/>
              <a:defRPr/>
            </a:pPr>
            <a:r>
              <a:rPr lang="es-ES" sz="1800" i="1" dirty="0" smtClean="0">
                <a:solidFill>
                  <a:srgbClr val="000000"/>
                </a:solidFill>
              </a:rPr>
              <a:t>                                                                                                 Aumento de Presión</a:t>
            </a:r>
          </a:p>
          <a:p>
            <a:pPr algn="just" eaLnBrk="1" hangingPunct="1">
              <a:lnSpc>
                <a:spcPct val="90000"/>
              </a:lnSpc>
              <a:buFont typeface="Wingdings" pitchFamily="2" charset="2"/>
              <a:buNone/>
              <a:defRPr/>
            </a:pPr>
            <a:endParaRPr lang="es-ES" sz="1800" i="1" dirty="0" smtClean="0">
              <a:solidFill>
                <a:srgbClr val="000000"/>
              </a:solidFill>
            </a:endParaRPr>
          </a:p>
          <a:p>
            <a:pPr algn="just" eaLnBrk="1" hangingPunct="1">
              <a:lnSpc>
                <a:spcPct val="90000"/>
              </a:lnSpc>
              <a:buFont typeface="Wingdings" pitchFamily="2" charset="2"/>
              <a:buNone/>
              <a:defRPr/>
            </a:pPr>
            <a:r>
              <a:rPr lang="es-ES" sz="1800" i="1" dirty="0" smtClean="0">
                <a:solidFill>
                  <a:srgbClr val="000000"/>
                </a:solidFill>
              </a:rPr>
              <a:t>	A </a:t>
            </a:r>
            <a:r>
              <a:rPr lang="es-ES" sz="1800" i="1" u="sng" dirty="0" smtClean="0">
                <a:solidFill>
                  <a:srgbClr val="000000"/>
                </a:solidFill>
              </a:rPr>
              <a:t>mayor capacitancia</a:t>
            </a:r>
            <a:r>
              <a:rPr lang="es-ES" sz="1800" i="1" dirty="0" smtClean="0">
                <a:solidFill>
                  <a:srgbClr val="000000"/>
                </a:solidFill>
              </a:rPr>
              <a:t> de un vaso, </a:t>
            </a:r>
            <a:r>
              <a:rPr lang="es-ES" sz="1800" i="1" u="sng" dirty="0" smtClean="0">
                <a:solidFill>
                  <a:srgbClr val="000000"/>
                </a:solidFill>
              </a:rPr>
              <a:t>más fácilmente se distienden</a:t>
            </a:r>
            <a:r>
              <a:rPr lang="es-ES" sz="1800" i="1" dirty="0" smtClean="0">
                <a:solidFill>
                  <a:srgbClr val="000000"/>
                </a:solidFill>
              </a:rPr>
              <a:t>  por efecto de la presión. </a:t>
            </a:r>
          </a:p>
        </p:txBody>
      </p:sp>
      <p:sp>
        <p:nvSpPr>
          <p:cNvPr id="3" name="2 CuadroTexto"/>
          <p:cNvSpPr txBox="1"/>
          <p:nvPr/>
        </p:nvSpPr>
        <p:spPr>
          <a:xfrm>
            <a:off x="539552" y="476672"/>
            <a:ext cx="6336704" cy="523220"/>
          </a:xfrm>
          <a:prstGeom prst="rect">
            <a:avLst/>
          </a:prstGeom>
          <a:noFill/>
        </p:spPr>
        <p:txBody>
          <a:bodyPr wrap="square" rtlCol="0">
            <a:spAutoFit/>
          </a:bodyPr>
          <a:lstStyle/>
          <a:p>
            <a:pPr algn="l"/>
            <a:r>
              <a:rPr lang="es-GT" sz="2800" dirty="0" err="1" smtClean="0">
                <a:solidFill>
                  <a:srgbClr val="FFFF00"/>
                </a:solidFill>
              </a:rPr>
              <a:t>Distensibilidad</a:t>
            </a:r>
            <a:r>
              <a:rPr lang="es-GT" sz="2800" dirty="0" smtClean="0">
                <a:solidFill>
                  <a:srgbClr val="FFFF00"/>
                </a:solidFill>
              </a:rPr>
              <a:t>  y Capacitancia…</a:t>
            </a:r>
            <a:endParaRPr lang="es-ES" sz="2800" dirty="0">
              <a:solidFill>
                <a:srgbClr val="FFFF00"/>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800" dirty="0" smtClean="0">
                <a:solidFill>
                  <a:srgbClr val="FFFF00"/>
                </a:solidFill>
              </a:rPr>
              <a:t>Las 4 fuerzas de </a:t>
            </a:r>
            <a:r>
              <a:rPr lang="es-GT" sz="2800" dirty="0" err="1" smtClean="0">
                <a:solidFill>
                  <a:srgbClr val="FFFF00"/>
                </a:solidFill>
              </a:rPr>
              <a:t>Starling</a:t>
            </a:r>
            <a:r>
              <a:rPr lang="es-GT" sz="2800" dirty="0" smtClean="0">
                <a:solidFill>
                  <a:srgbClr val="FFFF00"/>
                </a:solidFill>
              </a:rPr>
              <a:t>…</a:t>
            </a:r>
            <a:endParaRPr lang="es-ES" sz="2800" dirty="0">
              <a:solidFill>
                <a:srgbClr val="FFFF00"/>
              </a:solidFill>
            </a:endParaRPr>
          </a:p>
        </p:txBody>
      </p:sp>
      <p:sp>
        <p:nvSpPr>
          <p:cNvPr id="3" name="2 Marcador de contenido"/>
          <p:cNvSpPr>
            <a:spLocks noGrp="1"/>
          </p:cNvSpPr>
          <p:nvPr>
            <p:ph idx="1"/>
          </p:nvPr>
        </p:nvSpPr>
        <p:spPr/>
        <p:txBody>
          <a:bodyPr/>
          <a:lstStyle/>
          <a:p>
            <a:endParaRPr lang="es-ES"/>
          </a:p>
        </p:txBody>
      </p:sp>
      <p:pic>
        <p:nvPicPr>
          <p:cNvPr id="232450" name="Picture 2"/>
          <p:cNvPicPr>
            <a:picLocks noChangeAspect="1" noChangeArrowheads="1"/>
          </p:cNvPicPr>
          <p:nvPr/>
        </p:nvPicPr>
        <p:blipFill>
          <a:blip r:embed="rId2" cstate="print"/>
          <a:srcRect l="22963" t="26203" r="22247" b="20641"/>
          <a:stretch>
            <a:fillRect/>
          </a:stretch>
        </p:blipFill>
        <p:spPr bwMode="auto">
          <a:xfrm>
            <a:off x="107504" y="1484784"/>
            <a:ext cx="8844983" cy="48245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chemeClr val="bg2"/>
        </a:solidFill>
        <a:effectLst/>
      </p:bgPr>
    </p:bg>
    <p:spTree>
      <p:nvGrpSpPr>
        <p:cNvPr id="1" name=""/>
        <p:cNvGrpSpPr/>
        <p:nvPr/>
      </p:nvGrpSpPr>
      <p:grpSpPr>
        <a:xfrm>
          <a:off x="0" y="0"/>
          <a:ext cx="0" cy="0"/>
          <a:chOff x="0" y="0"/>
          <a:chExt cx="0" cy="0"/>
        </a:xfrm>
      </p:grpSpPr>
      <p:sp>
        <p:nvSpPr>
          <p:cNvPr id="81923" name="Rectangle 3"/>
          <p:cNvSpPr>
            <a:spLocks noGrp="1" noChangeArrowheads="1"/>
          </p:cNvSpPr>
          <p:nvPr>
            <p:ph idx="1"/>
          </p:nvPr>
        </p:nvSpPr>
        <p:spPr>
          <a:xfrm>
            <a:off x="457200" y="693738"/>
            <a:ext cx="8229600" cy="7056437"/>
          </a:xfrm>
        </p:spPr>
        <p:txBody>
          <a:bodyPr>
            <a:normAutofit/>
          </a:bodyPr>
          <a:lstStyle/>
          <a:p>
            <a:pPr algn="just" eaLnBrk="1" hangingPunct="1">
              <a:defRPr/>
            </a:pPr>
            <a:r>
              <a:rPr lang="es-ES" sz="2000" b="1" i="1" dirty="0" smtClean="0"/>
              <a:t>La tasa neta de filtrado hacia fuera del capilar</a:t>
            </a:r>
            <a:r>
              <a:rPr lang="es-ES" sz="2000" dirty="0" smtClean="0"/>
              <a:t> depende del equilibrio entre </a:t>
            </a:r>
            <a:r>
              <a:rPr lang="es-ES" sz="2000" b="1" i="1" dirty="0" smtClean="0"/>
              <a:t>estas fuerzas</a:t>
            </a:r>
            <a:r>
              <a:rPr lang="es-ES" sz="2000" dirty="0" smtClean="0"/>
              <a:t> así como del </a:t>
            </a:r>
            <a:r>
              <a:rPr lang="es-ES" sz="2000" i="1" dirty="0" smtClean="0"/>
              <a:t>coeficiente de filtración capilar </a:t>
            </a:r>
            <a:r>
              <a:rPr lang="es-ES" sz="2000" dirty="0" smtClean="0"/>
              <a:t>(</a:t>
            </a:r>
            <a:r>
              <a:rPr lang="es-ES" sz="2000" dirty="0" err="1" smtClean="0"/>
              <a:t>Kf</a:t>
            </a:r>
            <a:r>
              <a:rPr lang="es-ES" sz="2000" dirty="0" smtClean="0"/>
              <a:t>) : </a:t>
            </a:r>
          </a:p>
          <a:p>
            <a:pPr algn="just" eaLnBrk="1" hangingPunct="1">
              <a:defRPr/>
            </a:pPr>
            <a:endParaRPr lang="es-ES" sz="2000" dirty="0" smtClean="0"/>
          </a:p>
          <a:p>
            <a:pPr algn="ctr" eaLnBrk="1" hangingPunct="1">
              <a:buFontTx/>
              <a:buNone/>
              <a:defRPr/>
            </a:pPr>
            <a:r>
              <a:rPr lang="es-ES" sz="2000" dirty="0" smtClean="0"/>
              <a:t>    </a:t>
            </a:r>
            <a:r>
              <a:rPr lang="es-ES" sz="2000" b="1" i="1" dirty="0" smtClean="0"/>
              <a:t> Filtrado</a:t>
            </a:r>
            <a:r>
              <a:rPr lang="es-ES" sz="2000" dirty="0" smtClean="0"/>
              <a:t> = </a:t>
            </a:r>
            <a:r>
              <a:rPr lang="es-ES" sz="2000" dirty="0" err="1" smtClean="0"/>
              <a:t>Kf</a:t>
            </a:r>
            <a:r>
              <a:rPr lang="es-ES" sz="2000" dirty="0" smtClean="0"/>
              <a:t> x ( </a:t>
            </a:r>
            <a:r>
              <a:rPr lang="es-ES" sz="2000" dirty="0" err="1" smtClean="0"/>
              <a:t>Pc</a:t>
            </a:r>
            <a:r>
              <a:rPr lang="es-ES" sz="2000" dirty="0" smtClean="0"/>
              <a:t> – </a:t>
            </a:r>
            <a:r>
              <a:rPr lang="es-ES" sz="2000" dirty="0" err="1" smtClean="0"/>
              <a:t>Pli</a:t>
            </a:r>
            <a:r>
              <a:rPr lang="es-ES" sz="2000" dirty="0" smtClean="0"/>
              <a:t> – </a:t>
            </a:r>
            <a:r>
              <a:rPr lang="es-ES" sz="2000" dirty="0" err="1" smtClean="0"/>
              <a:t>IIp</a:t>
            </a:r>
            <a:r>
              <a:rPr lang="es-ES" sz="2000" dirty="0" smtClean="0"/>
              <a:t> + </a:t>
            </a:r>
            <a:r>
              <a:rPr lang="es-ES" sz="2000" dirty="0" err="1" smtClean="0"/>
              <a:t>IIli</a:t>
            </a:r>
            <a:r>
              <a:rPr lang="es-ES" sz="2000" dirty="0" smtClean="0"/>
              <a:t> )</a:t>
            </a:r>
          </a:p>
          <a:p>
            <a:pPr algn="just" eaLnBrk="1" hangingPunct="1">
              <a:defRPr/>
            </a:pPr>
            <a:endParaRPr lang="es-ES" sz="2000" dirty="0" smtClean="0"/>
          </a:p>
          <a:p>
            <a:pPr algn="just">
              <a:lnSpc>
                <a:spcPct val="90000"/>
              </a:lnSpc>
              <a:buNone/>
              <a:defRPr/>
            </a:pPr>
            <a:r>
              <a:rPr lang="es-ES" sz="2000" i="1" dirty="0" smtClean="0"/>
              <a:t> *</a:t>
            </a:r>
            <a:r>
              <a:rPr lang="es-ES" sz="2000" b="1" i="1" dirty="0" smtClean="0"/>
              <a:t>La Tasa Neta de filtración capilar normal en todo el cuerpo</a:t>
            </a:r>
            <a:r>
              <a:rPr lang="es-ES" sz="2000" i="1" dirty="0" smtClean="0"/>
              <a:t> es sólo de </a:t>
            </a:r>
            <a:r>
              <a:rPr lang="es-ES" sz="2000" b="1" i="1" dirty="0" smtClean="0"/>
              <a:t>unos 2ml/min</a:t>
            </a:r>
            <a:r>
              <a:rPr lang="es-ES" sz="2000" i="1" dirty="0" smtClean="0"/>
              <a:t>.</a:t>
            </a:r>
            <a:r>
              <a:rPr lang="es-ES" sz="2000" dirty="0" smtClean="0"/>
              <a:t> </a:t>
            </a:r>
          </a:p>
          <a:p>
            <a:pPr algn="just">
              <a:lnSpc>
                <a:spcPct val="90000"/>
              </a:lnSpc>
              <a:buNone/>
              <a:defRPr/>
            </a:pPr>
            <a:endParaRPr lang="es-ES" sz="2000" dirty="0" smtClean="0"/>
          </a:p>
          <a:p>
            <a:pPr algn="just">
              <a:lnSpc>
                <a:spcPct val="90000"/>
              </a:lnSpc>
              <a:buNone/>
              <a:defRPr/>
            </a:pPr>
            <a:r>
              <a:rPr lang="es-ES" sz="2000" dirty="0" smtClean="0"/>
              <a:t>    *Filtración Neta = </a:t>
            </a:r>
            <a:r>
              <a:rPr lang="es-ES" sz="2000" dirty="0" err="1" smtClean="0"/>
              <a:t>Kf</a:t>
            </a:r>
            <a:r>
              <a:rPr lang="es-ES" sz="2000" dirty="0" smtClean="0"/>
              <a:t> x fuerza neta </a:t>
            </a:r>
          </a:p>
          <a:p>
            <a:pPr algn="just">
              <a:lnSpc>
                <a:spcPct val="90000"/>
              </a:lnSpc>
              <a:buNone/>
              <a:defRPr/>
            </a:pPr>
            <a:r>
              <a:rPr lang="es-ES" sz="2000" dirty="0" smtClean="0"/>
              <a:t>                         = 6.67 x 0.3 </a:t>
            </a:r>
          </a:p>
          <a:p>
            <a:pPr algn="just">
              <a:lnSpc>
                <a:spcPct val="90000"/>
              </a:lnSpc>
              <a:buNone/>
              <a:defRPr/>
            </a:pPr>
            <a:r>
              <a:rPr lang="es-ES" sz="2000" dirty="0" smtClean="0"/>
              <a:t>                         = </a:t>
            </a:r>
            <a:r>
              <a:rPr lang="es-ES" sz="2000" b="1" i="1" dirty="0" smtClean="0"/>
              <a:t>2ml / min</a:t>
            </a:r>
            <a:r>
              <a:rPr lang="es-ES" sz="2000" dirty="0" smtClean="0"/>
              <a:t>    </a:t>
            </a:r>
          </a:p>
          <a:p>
            <a:pPr algn="just">
              <a:lnSpc>
                <a:spcPct val="90000"/>
              </a:lnSpc>
              <a:buNone/>
              <a:defRPr/>
            </a:pPr>
            <a:endParaRPr lang="es-ES" sz="2000" dirty="0" smtClean="0"/>
          </a:p>
          <a:p>
            <a:pPr algn="just">
              <a:lnSpc>
                <a:spcPct val="90000"/>
              </a:lnSpc>
              <a:buNone/>
              <a:defRPr/>
            </a:pPr>
            <a:endParaRPr lang="es-ES" sz="2000" dirty="0" smtClean="0"/>
          </a:p>
          <a:p>
            <a:pPr algn="just">
              <a:lnSpc>
                <a:spcPct val="90000"/>
              </a:lnSpc>
              <a:buNone/>
              <a:defRPr/>
            </a:pPr>
            <a:endParaRPr lang="es-ES" sz="2000" dirty="0" smtClean="0"/>
          </a:p>
          <a:p>
            <a:pPr algn="just">
              <a:lnSpc>
                <a:spcPct val="90000"/>
              </a:lnSpc>
              <a:buNone/>
              <a:defRPr/>
            </a:pPr>
            <a:r>
              <a:rPr lang="es-ES" sz="2000" dirty="0" smtClean="0"/>
              <a:t>Edema….</a:t>
            </a:r>
          </a:p>
          <a:p>
            <a:pPr algn="just">
              <a:lnSpc>
                <a:spcPct val="90000"/>
              </a:lnSpc>
              <a:buNone/>
              <a:defRPr/>
            </a:pPr>
            <a:endParaRPr lang="es-ES" sz="1800" dirty="0" smtClean="0"/>
          </a:p>
          <a:p>
            <a:pPr algn="just">
              <a:lnSpc>
                <a:spcPct val="90000"/>
              </a:lnSpc>
              <a:buNone/>
              <a:defRPr/>
            </a:pPr>
            <a:endParaRPr lang="es-ES" sz="1800" dirty="0" smtClean="0"/>
          </a:p>
          <a:p>
            <a:pPr algn="just">
              <a:lnSpc>
                <a:spcPct val="90000"/>
              </a:lnSpc>
              <a:buNone/>
              <a:defRPr/>
            </a:pPr>
            <a:r>
              <a:rPr lang="es-ES" sz="1800" dirty="0" smtClean="0"/>
              <a:t>    </a:t>
            </a:r>
          </a:p>
          <a:p>
            <a:pPr algn="just" eaLnBrk="1" hangingPunct="1">
              <a:defRPr/>
            </a:pPr>
            <a:endParaRPr lang="es-ES" sz="1800" dirty="0" smtClean="0"/>
          </a:p>
          <a:p>
            <a:pPr algn="just" eaLnBrk="1" hangingPunct="1">
              <a:buFontTx/>
              <a:buNone/>
              <a:defRPr/>
            </a:pPr>
            <a:endParaRPr lang="es-ES" sz="1800" dirty="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rgbClr val="000099"/>
        </a:solidFill>
        <a:effectLst/>
      </p:bgPr>
    </p:bg>
    <p:spTree>
      <p:nvGrpSpPr>
        <p:cNvPr id="1" name=""/>
        <p:cNvGrpSpPr/>
        <p:nvPr/>
      </p:nvGrpSpPr>
      <p:grpSpPr>
        <a:xfrm>
          <a:off x="0" y="0"/>
          <a:ext cx="0" cy="0"/>
          <a:chOff x="0" y="0"/>
          <a:chExt cx="0" cy="0"/>
        </a:xfrm>
      </p:grpSpPr>
      <p:sp>
        <p:nvSpPr>
          <p:cNvPr id="48131" name="Rectangle 3"/>
          <p:cNvSpPr>
            <a:spLocks noGrp="1" noChangeArrowheads="1"/>
          </p:cNvSpPr>
          <p:nvPr>
            <p:ph idx="1"/>
          </p:nvPr>
        </p:nvSpPr>
        <p:spPr>
          <a:xfrm>
            <a:off x="457200" y="260350"/>
            <a:ext cx="8229600" cy="6192838"/>
          </a:xfrm>
        </p:spPr>
        <p:txBody>
          <a:bodyPr/>
          <a:lstStyle/>
          <a:p>
            <a:pPr algn="just" eaLnBrk="1" hangingPunct="1">
              <a:defRPr/>
            </a:pPr>
            <a:r>
              <a:rPr lang="es-ES" sz="3600" b="1" dirty="0" smtClean="0">
                <a:solidFill>
                  <a:schemeClr val="hlink"/>
                </a:solidFill>
              </a:rPr>
              <a:t>Presión Capilar: </a:t>
            </a:r>
          </a:p>
          <a:p>
            <a:pPr algn="just" eaLnBrk="1" hangingPunct="1">
              <a:buFontTx/>
              <a:buNone/>
              <a:defRPr/>
            </a:pPr>
            <a:endParaRPr lang="es-ES" sz="1600" b="1" dirty="0" smtClean="0"/>
          </a:p>
          <a:p>
            <a:pPr algn="just" eaLnBrk="1" hangingPunct="1">
              <a:buFontTx/>
              <a:buNone/>
              <a:defRPr/>
            </a:pPr>
            <a:r>
              <a:rPr lang="es-ES" sz="1600" b="1" dirty="0" smtClean="0"/>
              <a:t>  </a:t>
            </a:r>
            <a:r>
              <a:rPr lang="es-ES" sz="1600" b="1" dirty="0" smtClean="0">
                <a:solidFill>
                  <a:schemeClr val="bg1"/>
                </a:solidFill>
              </a:rPr>
              <a:t>*</a:t>
            </a:r>
            <a:r>
              <a:rPr lang="es-ES" sz="1600" b="1" i="1" dirty="0" smtClean="0">
                <a:solidFill>
                  <a:schemeClr val="bg1"/>
                </a:solidFill>
              </a:rPr>
              <a:t>La presión hidrostática </a:t>
            </a:r>
            <a:r>
              <a:rPr lang="es-ES" sz="1600" b="1" i="1" u="sng" dirty="0" smtClean="0">
                <a:solidFill>
                  <a:schemeClr val="bg1"/>
                </a:solidFill>
              </a:rPr>
              <a:t>capilar</a:t>
            </a:r>
            <a:r>
              <a:rPr lang="es-ES" sz="1600" b="1" i="1" dirty="0" smtClean="0">
                <a:solidFill>
                  <a:schemeClr val="bg1"/>
                </a:solidFill>
              </a:rPr>
              <a:t> funcional</a:t>
            </a:r>
            <a:r>
              <a:rPr lang="es-ES" sz="1600" b="1" dirty="0" smtClean="0">
                <a:solidFill>
                  <a:schemeClr val="bg1"/>
                </a:solidFill>
              </a:rPr>
              <a:t> es en promedio de </a:t>
            </a:r>
            <a:r>
              <a:rPr lang="es-ES" sz="1600" b="1" i="1" dirty="0" smtClean="0">
                <a:solidFill>
                  <a:schemeClr val="bg1"/>
                </a:solidFill>
              </a:rPr>
              <a:t>unos 17 </a:t>
            </a:r>
            <a:r>
              <a:rPr lang="es-ES" sz="1600" b="1" i="1" dirty="0" err="1" smtClean="0">
                <a:solidFill>
                  <a:schemeClr val="bg1"/>
                </a:solidFill>
              </a:rPr>
              <a:t>mmHg</a:t>
            </a:r>
            <a:r>
              <a:rPr lang="es-ES" sz="1600" b="1" dirty="0" smtClean="0">
                <a:solidFill>
                  <a:schemeClr val="bg1"/>
                </a:solidFill>
              </a:rPr>
              <a:t>. </a:t>
            </a:r>
          </a:p>
          <a:p>
            <a:pPr algn="just" eaLnBrk="1" hangingPunct="1">
              <a:buFontTx/>
              <a:buNone/>
              <a:defRPr/>
            </a:pPr>
            <a:endParaRPr lang="es-ES" sz="1600" b="1" dirty="0" smtClean="0">
              <a:solidFill>
                <a:schemeClr val="bg1"/>
              </a:solidFill>
            </a:endParaRPr>
          </a:p>
          <a:p>
            <a:pPr algn="just" eaLnBrk="1" hangingPunct="1">
              <a:buFontTx/>
              <a:buNone/>
              <a:defRPr/>
            </a:pPr>
            <a:r>
              <a:rPr lang="es-ES" sz="1600" dirty="0" smtClean="0">
                <a:solidFill>
                  <a:schemeClr val="bg1"/>
                </a:solidFill>
              </a:rPr>
              <a:t>   *Cuando se promedia durante un período de tiempo, que incluya tanto etapas de apertura como de cierre de los capilares, </a:t>
            </a:r>
            <a:r>
              <a:rPr lang="es-ES" sz="1600" i="1" dirty="0" smtClean="0">
                <a:solidFill>
                  <a:schemeClr val="bg1"/>
                </a:solidFill>
              </a:rPr>
              <a:t>la presión capilar funcional media </a:t>
            </a:r>
            <a:r>
              <a:rPr lang="es-ES" sz="1600" dirty="0" smtClean="0">
                <a:solidFill>
                  <a:schemeClr val="bg1"/>
                </a:solidFill>
              </a:rPr>
              <a:t>resulta más cercana a la presión en los extremos venosos de los capilares que a la presión en los extremos </a:t>
            </a:r>
            <a:r>
              <a:rPr lang="es-ES" sz="1600" dirty="0" err="1" smtClean="0">
                <a:solidFill>
                  <a:schemeClr val="bg1"/>
                </a:solidFill>
              </a:rPr>
              <a:t>arteriolares</a:t>
            </a:r>
            <a:r>
              <a:rPr lang="es-ES" sz="1600" dirty="0" smtClean="0">
                <a:solidFill>
                  <a:schemeClr val="bg1"/>
                </a:solidFill>
              </a:rPr>
              <a:t>, y tiene </a:t>
            </a:r>
            <a:r>
              <a:rPr lang="es-ES" sz="1600" b="1" dirty="0" smtClean="0">
                <a:solidFill>
                  <a:schemeClr val="bg1"/>
                </a:solidFill>
              </a:rPr>
              <a:t>un valor promedio de 17 </a:t>
            </a:r>
            <a:r>
              <a:rPr lang="es-ES" sz="1600" b="1" dirty="0" err="1" smtClean="0">
                <a:solidFill>
                  <a:schemeClr val="bg1"/>
                </a:solidFill>
              </a:rPr>
              <a:t>mmHg</a:t>
            </a:r>
            <a:r>
              <a:rPr lang="es-ES" sz="1600" b="1" dirty="0" smtClean="0">
                <a:solidFill>
                  <a:schemeClr val="bg1"/>
                </a:solidFill>
              </a:rPr>
              <a:t>.</a:t>
            </a:r>
          </a:p>
          <a:p>
            <a:pPr algn="just" eaLnBrk="1" hangingPunct="1">
              <a:buFontTx/>
              <a:buNone/>
              <a:defRPr/>
            </a:pPr>
            <a:r>
              <a:rPr lang="es-ES" b="1" dirty="0" smtClean="0"/>
              <a:t>    </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2947" name="Rectangle 3"/>
          <p:cNvSpPr>
            <a:spLocks noGrp="1" noChangeArrowheads="1"/>
          </p:cNvSpPr>
          <p:nvPr>
            <p:ph idx="1"/>
          </p:nvPr>
        </p:nvSpPr>
        <p:spPr>
          <a:xfrm>
            <a:off x="250825" y="188913"/>
            <a:ext cx="8642350" cy="7056437"/>
          </a:xfrm>
        </p:spPr>
        <p:txBody>
          <a:bodyPr>
            <a:normAutofit fontScale="92500" lnSpcReduction="10000"/>
          </a:bodyPr>
          <a:lstStyle/>
          <a:p>
            <a:pPr algn="just" eaLnBrk="1" hangingPunct="1">
              <a:buNone/>
              <a:defRPr/>
            </a:pPr>
            <a:r>
              <a:rPr lang="es-ES" sz="3600" b="1" dirty="0" smtClean="0"/>
              <a:t>Presión del líquido intersticial</a:t>
            </a:r>
            <a:endParaRPr lang="es-ES" sz="2800" b="1" dirty="0" smtClean="0"/>
          </a:p>
          <a:p>
            <a:pPr algn="just" eaLnBrk="1" hangingPunct="1">
              <a:buNone/>
              <a:defRPr/>
            </a:pPr>
            <a:endParaRPr lang="es-ES" sz="2800" b="1" dirty="0" smtClean="0"/>
          </a:p>
          <a:p>
            <a:pPr algn="just" eaLnBrk="1" hangingPunct="1">
              <a:buFontTx/>
              <a:buNone/>
              <a:defRPr/>
            </a:pPr>
            <a:endParaRPr lang="es-ES" sz="1600" b="1" dirty="0" smtClean="0"/>
          </a:p>
          <a:p>
            <a:pPr algn="just" eaLnBrk="1" hangingPunct="1">
              <a:buFontTx/>
              <a:buNone/>
              <a:defRPr/>
            </a:pPr>
            <a:r>
              <a:rPr lang="es-ES" sz="1600" b="1" i="1" dirty="0" smtClean="0"/>
              <a:t>  *La presión hidrostática </a:t>
            </a:r>
            <a:r>
              <a:rPr lang="es-ES" sz="1600" b="1" i="1" u="sng" dirty="0" smtClean="0"/>
              <a:t>del líquido intersticial</a:t>
            </a:r>
            <a:r>
              <a:rPr lang="es-ES" sz="1600" b="1" dirty="0" smtClean="0"/>
              <a:t> es </a:t>
            </a:r>
            <a:r>
              <a:rPr lang="es-ES" sz="1600" b="1" dirty="0" err="1" smtClean="0"/>
              <a:t>subatmosférica</a:t>
            </a:r>
            <a:r>
              <a:rPr lang="es-ES" sz="1600" b="1" dirty="0" smtClean="0"/>
              <a:t> (presión negativa) en el tejido subcutáneo laxo. </a:t>
            </a:r>
          </a:p>
          <a:p>
            <a:pPr algn="just" eaLnBrk="1" hangingPunct="1">
              <a:buFontTx/>
              <a:buNone/>
              <a:defRPr/>
            </a:pPr>
            <a:endParaRPr lang="es-ES" sz="1600" dirty="0" smtClean="0"/>
          </a:p>
          <a:p>
            <a:pPr algn="just" eaLnBrk="1" hangingPunct="1">
              <a:buFontTx/>
              <a:buNone/>
              <a:defRPr/>
            </a:pPr>
            <a:r>
              <a:rPr lang="es-ES" sz="1600" dirty="0" smtClean="0"/>
              <a:t>   *Las mediciones de ésta presión en </a:t>
            </a:r>
            <a:r>
              <a:rPr lang="es-ES" sz="1600" b="1" i="1" dirty="0" smtClean="0"/>
              <a:t>el tejido subcutáneo laxo</a:t>
            </a:r>
            <a:r>
              <a:rPr lang="es-ES" sz="1600" dirty="0" smtClean="0"/>
              <a:t> ofrecen </a:t>
            </a:r>
            <a:r>
              <a:rPr lang="es-ES" sz="1600" b="1" dirty="0" smtClean="0"/>
              <a:t>un valor promedio de -3mmHg. </a:t>
            </a:r>
          </a:p>
          <a:p>
            <a:pPr algn="just" eaLnBrk="1" hangingPunct="1">
              <a:buFontTx/>
              <a:buNone/>
              <a:defRPr/>
            </a:pPr>
            <a:endParaRPr lang="es-ES" sz="1600" b="1" dirty="0" smtClean="0"/>
          </a:p>
          <a:p>
            <a:pPr algn="just" eaLnBrk="1" hangingPunct="1">
              <a:buFontTx/>
              <a:buNone/>
              <a:defRPr/>
            </a:pPr>
            <a:r>
              <a:rPr lang="es-ES" sz="1600" dirty="0" smtClean="0"/>
              <a:t>   *Una de las razones para este valor </a:t>
            </a:r>
            <a:r>
              <a:rPr lang="es-ES" sz="1600" u="sng" dirty="0" smtClean="0"/>
              <a:t>negativo</a:t>
            </a:r>
            <a:r>
              <a:rPr lang="es-ES" sz="1600" dirty="0" smtClean="0"/>
              <a:t> es </a:t>
            </a:r>
            <a:r>
              <a:rPr lang="es-ES" sz="1600" i="1" dirty="0" smtClean="0"/>
              <a:t>el sistema de bombeo linfático.</a:t>
            </a:r>
          </a:p>
          <a:p>
            <a:pPr algn="just">
              <a:lnSpc>
                <a:spcPct val="90000"/>
              </a:lnSpc>
              <a:buNone/>
              <a:defRPr/>
            </a:pPr>
            <a:r>
              <a:rPr lang="es-ES" sz="1600" dirty="0" smtClean="0"/>
              <a:t>*Cuando el líquido entra en los capilares linfáticos, cualquier movimiento de los tejidos propulsa la linfa hacia delante por el sistema linfático y finalmente lo devuelve a la circulación. </a:t>
            </a:r>
          </a:p>
          <a:p>
            <a:pPr algn="just">
              <a:lnSpc>
                <a:spcPct val="90000"/>
              </a:lnSpc>
              <a:buNone/>
              <a:defRPr/>
            </a:pPr>
            <a:endParaRPr lang="es-ES" sz="1600" dirty="0" smtClean="0"/>
          </a:p>
          <a:p>
            <a:pPr algn="just">
              <a:lnSpc>
                <a:spcPct val="90000"/>
              </a:lnSpc>
              <a:buNone/>
              <a:defRPr/>
            </a:pPr>
            <a:r>
              <a:rPr lang="es-ES" sz="1600" dirty="0" smtClean="0"/>
              <a:t>  *En este sentido el líquido  libre que se acumula en los tejidos se bombea fuera de ellos como consecuencia del movimiento de los propios tejidos.</a:t>
            </a:r>
          </a:p>
          <a:p>
            <a:pPr algn="just">
              <a:lnSpc>
                <a:spcPct val="90000"/>
              </a:lnSpc>
              <a:buNone/>
              <a:defRPr/>
            </a:pPr>
            <a:endParaRPr lang="es-ES" sz="1600" dirty="0" smtClean="0"/>
          </a:p>
          <a:p>
            <a:pPr algn="just">
              <a:lnSpc>
                <a:spcPct val="90000"/>
              </a:lnSpc>
              <a:buNone/>
              <a:defRPr/>
            </a:pPr>
            <a:r>
              <a:rPr lang="es-ES" sz="1600" dirty="0" smtClean="0"/>
              <a:t>  *</a:t>
            </a:r>
            <a:r>
              <a:rPr lang="es-ES" sz="1600" i="1" dirty="0" smtClean="0"/>
              <a:t>Esta acción de bombeo de los capilares linfáticos</a:t>
            </a:r>
            <a:r>
              <a:rPr lang="es-ES" sz="1600" dirty="0" smtClean="0"/>
              <a:t> parece ser la causa de la pequeña presión </a:t>
            </a:r>
            <a:r>
              <a:rPr lang="es-ES" sz="1600" u="sng" dirty="0" smtClean="0"/>
              <a:t>negativa</a:t>
            </a:r>
            <a:r>
              <a:rPr lang="es-ES" sz="1600" dirty="0" smtClean="0"/>
              <a:t> intermitente que hay en los tejidos cuando están en reposo.</a:t>
            </a:r>
          </a:p>
          <a:p>
            <a:pPr algn="just">
              <a:lnSpc>
                <a:spcPct val="90000"/>
              </a:lnSpc>
              <a:buNone/>
              <a:defRPr/>
            </a:pPr>
            <a:endParaRPr lang="es-GT" sz="1600" dirty="0" smtClean="0"/>
          </a:p>
          <a:p>
            <a:pPr algn="just">
              <a:buNone/>
              <a:defRPr/>
            </a:pPr>
            <a:r>
              <a:rPr lang="es-ES" sz="1600" i="1" dirty="0" smtClean="0"/>
              <a:t>En los tejidos que están rodeados por una envuelta impermeable</a:t>
            </a:r>
            <a:r>
              <a:rPr lang="es-ES" sz="1600" b="1" i="1" dirty="0" smtClean="0"/>
              <a:t> (tejidos encerrados) </a:t>
            </a:r>
            <a:r>
              <a:rPr lang="es-ES" sz="1600" i="1" dirty="0" smtClean="0"/>
              <a:t>como</a:t>
            </a:r>
            <a:r>
              <a:rPr lang="es-ES" sz="1600" b="1" dirty="0" smtClean="0"/>
              <a:t> el cerebro, los riñones y los músculos esqueléticos,</a:t>
            </a:r>
          </a:p>
          <a:p>
            <a:pPr algn="just">
              <a:buNone/>
              <a:defRPr/>
            </a:pPr>
            <a:endParaRPr lang="es-ES" sz="1600" b="1" dirty="0" smtClean="0"/>
          </a:p>
          <a:p>
            <a:pPr algn="just">
              <a:buNone/>
              <a:defRPr/>
            </a:pPr>
            <a:r>
              <a:rPr lang="es-ES" sz="1600" b="1" dirty="0" smtClean="0"/>
              <a:t>  “la presión hidrostática del líquido intersticial suele ser </a:t>
            </a:r>
            <a:r>
              <a:rPr lang="es-ES" sz="1600" b="1" u="sng" dirty="0" smtClean="0"/>
              <a:t>positiva</a:t>
            </a:r>
            <a:r>
              <a:rPr lang="es-ES" sz="1600" b="1" dirty="0" smtClean="0"/>
              <a:t>”.</a:t>
            </a:r>
          </a:p>
          <a:p>
            <a:pPr algn="just">
              <a:buNone/>
              <a:defRPr/>
            </a:pPr>
            <a:endParaRPr lang="es-ES" sz="1600" dirty="0" smtClean="0"/>
          </a:p>
          <a:p>
            <a:pPr algn="just">
              <a:buNone/>
              <a:defRPr/>
            </a:pPr>
            <a:endParaRPr lang="es-ES" sz="1600" dirty="0" smtClean="0"/>
          </a:p>
          <a:p>
            <a:pPr algn="just">
              <a:buNone/>
              <a:defRPr/>
            </a:pPr>
            <a:r>
              <a:rPr lang="es-ES" sz="1600" dirty="0" smtClean="0"/>
              <a:t>En cerebro de + 4   a   + 6mmHg. </a:t>
            </a:r>
          </a:p>
          <a:p>
            <a:pPr algn="just">
              <a:buNone/>
              <a:defRPr/>
            </a:pPr>
            <a:r>
              <a:rPr lang="es-ES" sz="1600" dirty="0" smtClean="0"/>
              <a:t>En riñones +6 </a:t>
            </a:r>
            <a:r>
              <a:rPr lang="es-ES" sz="1600" dirty="0" err="1" smtClean="0"/>
              <a:t>mmHg</a:t>
            </a:r>
            <a:r>
              <a:rPr lang="es-ES" sz="1600" dirty="0" smtClean="0"/>
              <a:t>.</a:t>
            </a:r>
          </a:p>
          <a:p>
            <a:pPr algn="just">
              <a:lnSpc>
                <a:spcPct val="90000"/>
              </a:lnSpc>
              <a:buNone/>
              <a:defRPr/>
            </a:pPr>
            <a:endParaRPr lang="es-ES" sz="1600" dirty="0" smtClean="0"/>
          </a:p>
          <a:p>
            <a:pPr algn="just" eaLnBrk="1" hangingPunct="1">
              <a:buFontTx/>
              <a:buNone/>
              <a:defRPr/>
            </a:pPr>
            <a:endParaRPr lang="es-GT" sz="1600" i="1" dirty="0" smtClean="0"/>
          </a:p>
          <a:p>
            <a:pPr algn="just" eaLnBrk="1" hangingPunct="1">
              <a:buFontTx/>
              <a:buNone/>
              <a:defRPr/>
            </a:pPr>
            <a:endParaRPr lang="es-ES" sz="1600" i="1" dirty="0" smtClean="0"/>
          </a:p>
          <a:p>
            <a:pPr algn="just" eaLnBrk="1" hangingPunct="1">
              <a:buFontTx/>
              <a:buNone/>
              <a:defRPr/>
            </a:pPr>
            <a:r>
              <a:rPr lang="es-ES" sz="4400" dirty="0" smtClean="0"/>
              <a:t>	</a:t>
            </a:r>
            <a:endParaRPr lang="es-ES" sz="2400" dirty="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800" i="1" dirty="0" smtClean="0">
                <a:solidFill>
                  <a:srgbClr val="FFFF00"/>
                </a:solidFill>
              </a:rPr>
              <a:t>Presión </a:t>
            </a:r>
            <a:r>
              <a:rPr lang="es-ES" sz="2800" i="1" dirty="0" err="1" smtClean="0">
                <a:solidFill>
                  <a:srgbClr val="FFFF00"/>
                </a:solidFill>
              </a:rPr>
              <a:t>coloidosmótica</a:t>
            </a:r>
            <a:r>
              <a:rPr lang="es-ES" sz="2800" i="1" dirty="0" smtClean="0">
                <a:solidFill>
                  <a:srgbClr val="FFFF00"/>
                </a:solidFill>
              </a:rPr>
              <a:t> del plasma…</a:t>
            </a:r>
            <a:endParaRPr lang="es-ES" sz="2800" i="1" dirty="0">
              <a:solidFill>
                <a:srgbClr val="FFFF00"/>
              </a:solidFill>
            </a:endParaRPr>
          </a:p>
        </p:txBody>
      </p:sp>
      <p:sp>
        <p:nvSpPr>
          <p:cNvPr id="3" name="2 Marcador de contenido"/>
          <p:cNvSpPr>
            <a:spLocks noGrp="1"/>
          </p:cNvSpPr>
          <p:nvPr>
            <p:ph idx="1"/>
          </p:nvPr>
        </p:nvSpPr>
        <p:spPr/>
        <p:txBody>
          <a:bodyPr>
            <a:normAutofit/>
          </a:bodyPr>
          <a:lstStyle/>
          <a:p>
            <a:pPr algn="just">
              <a:lnSpc>
                <a:spcPct val="90000"/>
              </a:lnSpc>
              <a:buNone/>
              <a:defRPr/>
            </a:pPr>
            <a:r>
              <a:rPr lang="es-ES" sz="1600" b="1" dirty="0" smtClean="0"/>
              <a:t>  Tiene un valor promedio de 28 </a:t>
            </a:r>
            <a:r>
              <a:rPr lang="es-ES" sz="1600" b="1" dirty="0" err="1" smtClean="0"/>
              <a:t>mmHg</a:t>
            </a:r>
            <a:r>
              <a:rPr lang="es-ES" sz="1600" b="1" dirty="0" smtClean="0"/>
              <a:t>. </a:t>
            </a:r>
          </a:p>
          <a:p>
            <a:pPr algn="just">
              <a:lnSpc>
                <a:spcPct val="90000"/>
              </a:lnSpc>
              <a:buNone/>
              <a:defRPr/>
            </a:pPr>
            <a:endParaRPr lang="es-ES" sz="1600" b="1" dirty="0" smtClean="0"/>
          </a:p>
          <a:p>
            <a:pPr algn="just">
              <a:lnSpc>
                <a:spcPct val="90000"/>
              </a:lnSpc>
              <a:buNone/>
              <a:defRPr/>
            </a:pPr>
            <a:r>
              <a:rPr lang="es-ES" sz="1600" dirty="0" smtClean="0"/>
              <a:t>   Aproximadamente 19mmHg se deben a </a:t>
            </a:r>
            <a:r>
              <a:rPr lang="es-ES" sz="1600" i="1" dirty="0" smtClean="0"/>
              <a:t>las proteínas disueltas</a:t>
            </a:r>
            <a:r>
              <a:rPr lang="es-ES" sz="1600" dirty="0" smtClean="0"/>
              <a:t> y los otros 9mmHg se deben a </a:t>
            </a:r>
            <a:r>
              <a:rPr lang="es-ES" sz="1600" i="1" dirty="0" smtClean="0"/>
              <a:t>los cationes</a:t>
            </a:r>
            <a:r>
              <a:rPr lang="es-ES" sz="1600" dirty="0" smtClean="0"/>
              <a:t>, sobre todo a </a:t>
            </a:r>
            <a:r>
              <a:rPr lang="es-ES" sz="1600" i="1" dirty="0" smtClean="0"/>
              <a:t>los iones sodio</a:t>
            </a:r>
            <a:r>
              <a:rPr lang="es-ES" sz="1600" dirty="0" smtClean="0"/>
              <a:t>, que se unen a las proteínas plasmáticas con carga negativa. </a:t>
            </a:r>
          </a:p>
          <a:p>
            <a:pPr algn="just">
              <a:lnSpc>
                <a:spcPct val="90000"/>
              </a:lnSpc>
              <a:defRPr/>
            </a:pPr>
            <a:endParaRPr lang="es-ES" sz="1600" dirty="0" smtClean="0"/>
          </a:p>
          <a:p>
            <a:pPr algn="just">
              <a:lnSpc>
                <a:spcPct val="90000"/>
              </a:lnSpc>
              <a:buNone/>
              <a:defRPr/>
            </a:pPr>
            <a:endParaRPr lang="es-ES" sz="1600" dirty="0" smtClean="0"/>
          </a:p>
          <a:p>
            <a:pPr algn="just">
              <a:lnSpc>
                <a:spcPct val="90000"/>
              </a:lnSpc>
              <a:buNone/>
              <a:defRPr/>
            </a:pPr>
            <a:r>
              <a:rPr lang="es-ES" sz="1600" dirty="0" smtClean="0"/>
              <a:t>   Esto se conoce  como </a:t>
            </a:r>
            <a:r>
              <a:rPr lang="es-ES" sz="1600" b="1" dirty="0" smtClean="0"/>
              <a:t>“</a:t>
            </a:r>
            <a:r>
              <a:rPr lang="es-ES" sz="1600" b="1" i="1" u="sng" dirty="0" smtClean="0"/>
              <a:t>efecto del equilibrio de </a:t>
            </a:r>
            <a:r>
              <a:rPr lang="es-ES" sz="1600" b="1" i="1" u="sng" dirty="0" err="1" smtClean="0"/>
              <a:t>Donnan</a:t>
            </a:r>
            <a:r>
              <a:rPr lang="es-ES" sz="1600" b="1" i="1" dirty="0" smtClean="0"/>
              <a:t>”</a:t>
            </a:r>
            <a:r>
              <a:rPr lang="es-ES" sz="1600" i="1" dirty="0" smtClean="0"/>
              <a:t>, </a:t>
            </a:r>
            <a:r>
              <a:rPr lang="es-ES" sz="1600" dirty="0" smtClean="0"/>
              <a:t>que hace que la presión </a:t>
            </a:r>
            <a:r>
              <a:rPr lang="es-ES" sz="1600" dirty="0" err="1" smtClean="0"/>
              <a:t>coloidosmótica</a:t>
            </a:r>
            <a:r>
              <a:rPr lang="es-ES" sz="1600" dirty="0" smtClean="0"/>
              <a:t> </a:t>
            </a:r>
            <a:r>
              <a:rPr lang="es-ES" sz="1600" i="1" dirty="0" smtClean="0"/>
              <a:t>del plasma</a:t>
            </a:r>
            <a:r>
              <a:rPr lang="es-ES" sz="1600" dirty="0" smtClean="0"/>
              <a:t> sea alrededor de un 50% mayor que la debida sólo a </a:t>
            </a:r>
            <a:r>
              <a:rPr lang="es-ES" sz="1600" i="1" dirty="0" smtClean="0"/>
              <a:t>las proteínas</a:t>
            </a:r>
            <a:r>
              <a:rPr lang="es-ES" sz="1600" dirty="0" smtClean="0"/>
              <a:t>.</a:t>
            </a:r>
          </a:p>
          <a:p>
            <a:endParaRPr lang="es-ES" sz="16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nSpc>
                <a:spcPct val="90000"/>
              </a:lnSpc>
              <a:defRPr/>
            </a:pPr>
            <a:r>
              <a:rPr lang="es-ES" sz="2400" dirty="0" smtClean="0">
                <a:solidFill>
                  <a:srgbClr val="FFFF00"/>
                </a:solidFill>
              </a:rPr>
              <a:t> La presión </a:t>
            </a:r>
            <a:r>
              <a:rPr lang="es-ES" sz="2400" dirty="0" err="1" smtClean="0">
                <a:solidFill>
                  <a:srgbClr val="FFFF00"/>
                </a:solidFill>
              </a:rPr>
              <a:t>coloidosmótica</a:t>
            </a:r>
            <a:r>
              <a:rPr lang="es-ES" sz="2400" dirty="0" smtClean="0">
                <a:solidFill>
                  <a:srgbClr val="FFFF00"/>
                </a:solidFill>
              </a:rPr>
              <a:t> </a:t>
            </a:r>
            <a:r>
              <a:rPr lang="es-ES" sz="2400" i="1" dirty="0" smtClean="0">
                <a:solidFill>
                  <a:srgbClr val="FFFF00"/>
                </a:solidFill>
              </a:rPr>
              <a:t>del líquido intersticial </a:t>
            </a:r>
            <a:br>
              <a:rPr lang="es-ES" sz="2400" i="1" dirty="0" smtClean="0">
                <a:solidFill>
                  <a:srgbClr val="FFFF00"/>
                </a:solidFill>
              </a:rPr>
            </a:br>
            <a:r>
              <a:rPr lang="es-ES" sz="2400" dirty="0" smtClean="0">
                <a:solidFill>
                  <a:srgbClr val="FFFF00"/>
                </a:solidFill>
              </a:rPr>
              <a:t>  </a:t>
            </a:r>
            <a:endParaRPr lang="es-ES" sz="2400" dirty="0">
              <a:solidFill>
                <a:srgbClr val="FFFF00"/>
              </a:solidFill>
            </a:endParaRPr>
          </a:p>
        </p:txBody>
      </p:sp>
      <p:sp>
        <p:nvSpPr>
          <p:cNvPr id="3" name="2 Marcador de contenido"/>
          <p:cNvSpPr>
            <a:spLocks noGrp="1"/>
          </p:cNvSpPr>
          <p:nvPr>
            <p:ph idx="1"/>
          </p:nvPr>
        </p:nvSpPr>
        <p:spPr/>
        <p:txBody>
          <a:bodyPr>
            <a:normAutofit/>
          </a:bodyPr>
          <a:lstStyle/>
          <a:p>
            <a:pPr algn="just">
              <a:lnSpc>
                <a:spcPct val="90000"/>
              </a:lnSpc>
              <a:defRPr/>
            </a:pPr>
            <a:r>
              <a:rPr lang="es-ES" sz="1600" b="1" dirty="0" smtClean="0"/>
              <a:t> </a:t>
            </a:r>
            <a:r>
              <a:rPr lang="es-ES" sz="1600" dirty="0" smtClean="0"/>
              <a:t>valor promedio de 8mmHg</a:t>
            </a:r>
            <a:endParaRPr lang="es-ES" sz="1600" b="1" dirty="0" smtClean="0"/>
          </a:p>
          <a:p>
            <a:pPr algn="just">
              <a:lnSpc>
                <a:spcPct val="90000"/>
              </a:lnSpc>
              <a:buNone/>
              <a:defRPr/>
            </a:pPr>
            <a:endParaRPr lang="es-ES" sz="1600" dirty="0" smtClean="0"/>
          </a:p>
          <a:p>
            <a:pPr algn="just">
              <a:lnSpc>
                <a:spcPct val="90000"/>
              </a:lnSpc>
              <a:buNone/>
              <a:defRPr/>
            </a:pPr>
            <a:r>
              <a:rPr lang="es-ES" sz="1600" i="1" dirty="0" smtClean="0"/>
              <a:t>   Aunque el tamaño de los poros de los capilares es menor que el de las moléculas de las proteínas plasmáticas</a:t>
            </a:r>
            <a:r>
              <a:rPr lang="es-ES" sz="1600" dirty="0" smtClean="0"/>
              <a:t>, algunos poros son mayores, por lo tanto, pequeñas cantidades de proteínas plasmáticas pasan a través de estos poros grandes a los espacios intersticiales. </a:t>
            </a:r>
          </a:p>
          <a:p>
            <a:pPr algn="just">
              <a:lnSpc>
                <a:spcPct val="90000"/>
              </a:lnSpc>
              <a:buNone/>
              <a:defRPr/>
            </a:pPr>
            <a:endParaRPr lang="es-ES" sz="1600" dirty="0" smtClean="0"/>
          </a:p>
          <a:p>
            <a:pPr algn="just">
              <a:lnSpc>
                <a:spcPct val="90000"/>
              </a:lnSpc>
              <a:buNone/>
              <a:defRPr/>
            </a:pPr>
            <a:r>
              <a:rPr lang="es-ES" sz="1600" dirty="0" smtClean="0"/>
              <a:t>   En algunos tejidos, como </a:t>
            </a:r>
            <a:r>
              <a:rPr lang="es-ES" sz="1600" b="1" dirty="0" smtClean="0"/>
              <a:t>el hígado</a:t>
            </a:r>
            <a:r>
              <a:rPr lang="es-ES" sz="1600" dirty="0" smtClean="0"/>
              <a:t>, la presión </a:t>
            </a:r>
            <a:r>
              <a:rPr lang="es-ES" sz="1600" dirty="0" err="1" smtClean="0"/>
              <a:t>coloidosmótica</a:t>
            </a:r>
            <a:r>
              <a:rPr lang="es-ES" sz="1600" dirty="0" smtClean="0"/>
              <a:t> del líquido intersticial es mucho mayor debido a que los capilares son más permeables a las proteínas plasmáticas.</a:t>
            </a:r>
          </a:p>
          <a:p>
            <a:endParaRPr lang="es-ES" sz="16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800" dirty="0" smtClean="0">
                <a:solidFill>
                  <a:srgbClr val="FFFF00"/>
                </a:solidFill>
              </a:rPr>
              <a:t>Sistema Linfático…</a:t>
            </a:r>
            <a:endParaRPr lang="es-ES" sz="2800" dirty="0">
              <a:solidFill>
                <a:srgbClr val="FFFF00"/>
              </a:solidFill>
            </a:endParaRPr>
          </a:p>
        </p:txBody>
      </p:sp>
      <p:sp>
        <p:nvSpPr>
          <p:cNvPr id="3" name="2 Marcador de contenido"/>
          <p:cNvSpPr>
            <a:spLocks noGrp="1"/>
          </p:cNvSpPr>
          <p:nvPr>
            <p:ph idx="1"/>
          </p:nvPr>
        </p:nvSpPr>
        <p:spPr/>
        <p:txBody>
          <a:bodyPr>
            <a:normAutofit/>
          </a:bodyPr>
          <a:lstStyle/>
          <a:p>
            <a:pPr algn="just">
              <a:lnSpc>
                <a:spcPct val="90000"/>
              </a:lnSpc>
              <a:defRPr/>
            </a:pPr>
            <a:r>
              <a:rPr lang="es-ES" sz="1600" dirty="0" smtClean="0"/>
              <a:t>Transporta líquido desde los espacios tisulares a la sangre.  </a:t>
            </a:r>
          </a:p>
          <a:p>
            <a:pPr algn="just">
              <a:lnSpc>
                <a:spcPct val="90000"/>
              </a:lnSpc>
              <a:defRPr/>
            </a:pPr>
            <a:endParaRPr lang="es-ES" sz="1600" dirty="0" smtClean="0"/>
          </a:p>
          <a:p>
            <a:pPr algn="just">
              <a:lnSpc>
                <a:spcPct val="90000"/>
              </a:lnSpc>
              <a:defRPr/>
            </a:pPr>
            <a:r>
              <a:rPr lang="es-ES" sz="1600" dirty="0" smtClean="0"/>
              <a:t>Representa una vía accesoria por la que el líquido puede fluir desde los espacios intersticiales a la sangre.</a:t>
            </a:r>
          </a:p>
          <a:p>
            <a:pPr algn="just">
              <a:lnSpc>
                <a:spcPct val="90000"/>
              </a:lnSpc>
              <a:buNone/>
              <a:defRPr/>
            </a:pPr>
            <a:endParaRPr lang="es-ES" sz="1600" dirty="0" smtClean="0"/>
          </a:p>
          <a:p>
            <a:pPr algn="just">
              <a:lnSpc>
                <a:spcPct val="90000"/>
              </a:lnSpc>
              <a:defRPr/>
            </a:pPr>
            <a:r>
              <a:rPr lang="es-ES" sz="1600" dirty="0" smtClean="0"/>
              <a:t>A través de los vasos linfáticos se pueden eliminar de dichos espacios las proteínas y otras sustancias de gran tamaño, que no pueden ser eliminadas por absorción directa en los capilares sanguíneos. </a:t>
            </a:r>
          </a:p>
          <a:p>
            <a:pPr algn="just"/>
            <a:endParaRPr lang="es-ES" sz="1600"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lstStyle/>
          <a:p>
            <a:pPr eaLnBrk="1" hangingPunct="1">
              <a:defRPr/>
            </a:pPr>
            <a:endParaRPr lang="es-ES" smtClean="0">
              <a:effectLst>
                <a:outerShdw blurRad="38100" dist="38100" dir="2700000" algn="tl">
                  <a:srgbClr val="C0C0C0"/>
                </a:outerShdw>
              </a:effectLst>
            </a:endParaRPr>
          </a:p>
        </p:txBody>
      </p:sp>
      <p:sp>
        <p:nvSpPr>
          <p:cNvPr id="221187" name="Rectangle 3"/>
          <p:cNvSpPr>
            <a:spLocks noGrp="1" noChangeArrowheads="1"/>
          </p:cNvSpPr>
          <p:nvPr>
            <p:ph type="body" idx="1"/>
          </p:nvPr>
        </p:nvSpPr>
        <p:spPr/>
        <p:txBody>
          <a:bodyPr/>
          <a:lstStyle/>
          <a:p>
            <a:pPr eaLnBrk="1" hangingPunct="1">
              <a:defRPr/>
            </a:pPr>
            <a:endParaRPr lang="es-ES" smtClean="0">
              <a:effectLst>
                <a:outerShdw blurRad="38100" dist="38100" dir="2700000" algn="tl">
                  <a:srgbClr val="C0C0C0"/>
                </a:outerShdw>
              </a:effectLst>
            </a:endParaRPr>
          </a:p>
        </p:txBody>
      </p:sp>
      <p:pic>
        <p:nvPicPr>
          <p:cNvPr id="97284" name="Picture 4" descr="Sistema%20Linfatico%20-%20001"/>
          <p:cNvPicPr>
            <a:picLocks noChangeAspect="1" noChangeArrowheads="1"/>
          </p:cNvPicPr>
          <p:nvPr/>
        </p:nvPicPr>
        <p:blipFill>
          <a:blip r:embed="rId3" cstate="print">
            <a:lum bright="-18000" contrast="36000"/>
          </a:blip>
          <a:srcRect l="12390" t="3796" r="6633"/>
          <a:stretch>
            <a:fillRect/>
          </a:stretch>
        </p:blipFill>
        <p:spPr bwMode="auto">
          <a:xfrm>
            <a:off x="0" y="0"/>
            <a:ext cx="4499992" cy="6858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97285" name="Picture 5" descr="Sistema%20Linfatico%20-%20002"/>
          <p:cNvPicPr>
            <a:picLocks noChangeAspect="1" noChangeArrowheads="1"/>
          </p:cNvPicPr>
          <p:nvPr/>
        </p:nvPicPr>
        <p:blipFill>
          <a:blip r:embed="rId4" cstate="print">
            <a:lum bright="-12000" contrast="18000"/>
          </a:blip>
          <a:srcRect l="3017" t="5879" r="3746" b="4497"/>
          <a:stretch>
            <a:fillRect/>
          </a:stretch>
        </p:blipFill>
        <p:spPr bwMode="auto">
          <a:xfrm>
            <a:off x="4535487" y="0"/>
            <a:ext cx="4608513" cy="3356992"/>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97286" name="Picture 6" descr="Sistema%20Linfatico%20-%20004"/>
          <p:cNvPicPr>
            <a:picLocks noChangeAspect="1" noChangeArrowheads="1"/>
          </p:cNvPicPr>
          <p:nvPr/>
        </p:nvPicPr>
        <p:blipFill>
          <a:blip r:embed="rId5" cstate="print">
            <a:lum bright="-12000" contrast="30000"/>
          </a:blip>
          <a:srcRect l="1480"/>
          <a:stretch>
            <a:fillRect/>
          </a:stretch>
        </p:blipFill>
        <p:spPr bwMode="auto">
          <a:xfrm>
            <a:off x="4535487" y="3356993"/>
            <a:ext cx="4608513" cy="3501008"/>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eaLnBrk="1" hangingPunct="1">
              <a:defRPr/>
            </a:pPr>
            <a:endParaRPr lang="es-ES" smtClean="0">
              <a:effectLst>
                <a:outerShdw blurRad="38100" dist="38100" dir="2700000" algn="tl">
                  <a:srgbClr val="C0C0C0"/>
                </a:outerShdw>
              </a:effectLst>
            </a:endParaRPr>
          </a:p>
        </p:txBody>
      </p:sp>
      <p:sp>
        <p:nvSpPr>
          <p:cNvPr id="102405" name="Rectangle 5"/>
          <p:cNvSpPr>
            <a:spLocks noGrp="1" noChangeArrowheads="1"/>
          </p:cNvSpPr>
          <p:nvPr>
            <p:ph idx="1"/>
          </p:nvPr>
        </p:nvSpPr>
        <p:spPr/>
        <p:txBody>
          <a:bodyPr/>
          <a:lstStyle/>
          <a:p>
            <a:pPr eaLnBrk="1" hangingPunct="1">
              <a:defRPr/>
            </a:pPr>
            <a:endParaRPr lang="es-ES" smtClean="0">
              <a:effectLst>
                <a:outerShdw blurRad="38100" dist="38100" dir="2700000" algn="tl">
                  <a:srgbClr val="C0C0C0"/>
                </a:outerShdw>
              </a:effectLst>
            </a:endParaRPr>
          </a:p>
        </p:txBody>
      </p:sp>
      <p:sp>
        <p:nvSpPr>
          <p:cNvPr id="98308" name="Rectangle 6"/>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p:spPr>
        <p:txBody>
          <a:bodyPr wrap="none" anchor="ctr"/>
          <a:lstStyle/>
          <a:p>
            <a:endParaRPr lang="es-ES"/>
          </a:p>
        </p:txBody>
      </p:sp>
      <p:pic>
        <p:nvPicPr>
          <p:cNvPr id="98309" name="Picture 7" descr="137"/>
          <p:cNvPicPr>
            <a:picLocks noChangeAspect="1" noChangeArrowheads="1"/>
          </p:cNvPicPr>
          <p:nvPr/>
        </p:nvPicPr>
        <p:blipFill>
          <a:blip r:embed="rId2" cstate="print">
            <a:lum bright="-24000" contrast="36000"/>
          </a:blip>
          <a:srcRect l="1408" t="648" r="6673" b="2431"/>
          <a:stretch>
            <a:fillRect/>
          </a:stretch>
        </p:blipFill>
        <p:spPr bwMode="auto">
          <a:xfrm>
            <a:off x="0" y="-26988"/>
            <a:ext cx="9144000" cy="6884988"/>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800" b="0" i="1" dirty="0" smtClean="0">
                <a:solidFill>
                  <a:schemeClr val="hlink"/>
                </a:solidFill>
              </a:rPr>
              <a:t>Canales linfáticos</a:t>
            </a:r>
            <a:r>
              <a:rPr lang="es-ES" sz="2800" b="0" dirty="0" smtClean="0">
                <a:solidFill>
                  <a:schemeClr val="hlink"/>
                </a:solidFill>
              </a:rPr>
              <a:t> del organismo</a:t>
            </a:r>
            <a:endParaRPr lang="es-ES" sz="2800" b="0" dirty="0">
              <a:solidFill>
                <a:srgbClr val="FFFF00"/>
              </a:solidFill>
            </a:endParaRPr>
          </a:p>
        </p:txBody>
      </p:sp>
      <p:sp>
        <p:nvSpPr>
          <p:cNvPr id="3" name="2 Marcador de contenido"/>
          <p:cNvSpPr>
            <a:spLocks noGrp="1"/>
          </p:cNvSpPr>
          <p:nvPr>
            <p:ph idx="1"/>
          </p:nvPr>
        </p:nvSpPr>
        <p:spPr/>
        <p:txBody>
          <a:bodyPr>
            <a:normAutofit/>
          </a:bodyPr>
          <a:lstStyle/>
          <a:p>
            <a:pPr algn="ctr">
              <a:buNone/>
              <a:defRPr/>
            </a:pPr>
            <a:r>
              <a:rPr lang="es-ES" sz="1400" i="1" dirty="0" smtClean="0"/>
              <a:t>	</a:t>
            </a:r>
            <a:r>
              <a:rPr lang="es-ES" sz="1600" i="1" dirty="0" smtClean="0"/>
              <a:t>Casi todos los tejidos del cuerpo tienen canales linfáticos que drenan el exceso del líquido.</a:t>
            </a:r>
          </a:p>
          <a:p>
            <a:pPr algn="ctr">
              <a:buNone/>
              <a:defRPr/>
            </a:pPr>
            <a:endParaRPr lang="es-ES" sz="1600" i="1" dirty="0" smtClean="0"/>
          </a:p>
          <a:p>
            <a:pPr algn="ctr">
              <a:buNone/>
              <a:defRPr/>
            </a:pPr>
            <a:r>
              <a:rPr lang="es-ES" sz="1600" i="1" dirty="0" smtClean="0"/>
              <a:t>	Las excepciones son: porciones superficiales de la piel, el SNC, porciones más profundas de los nervios periféricos, el </a:t>
            </a:r>
            <a:r>
              <a:rPr lang="es-ES" sz="1600" i="1" dirty="0" err="1" smtClean="0"/>
              <a:t>endomisio</a:t>
            </a:r>
            <a:r>
              <a:rPr lang="es-ES" sz="1600" i="1" dirty="0" smtClean="0"/>
              <a:t> muscular y los huesos.</a:t>
            </a:r>
            <a:r>
              <a:rPr lang="es-ES" sz="1400" i="1" dirty="0" smtClean="0"/>
              <a:t> </a:t>
            </a:r>
          </a:p>
          <a:p>
            <a:pPr algn="just">
              <a:buNone/>
              <a:defRPr/>
            </a:pPr>
            <a:endParaRPr lang="es-GT" sz="1400" dirty="0" smtClean="0"/>
          </a:p>
          <a:p>
            <a:pPr algn="just">
              <a:buNone/>
              <a:defRPr/>
            </a:pPr>
            <a:endParaRPr lang="es-GT" sz="1400" dirty="0" smtClean="0"/>
          </a:p>
          <a:p>
            <a:pPr algn="just">
              <a:buNone/>
              <a:defRPr/>
            </a:pPr>
            <a:endParaRPr lang="es-ES" sz="1400" dirty="0" smtClean="0"/>
          </a:p>
          <a:p>
            <a:pPr algn="just">
              <a:buNone/>
              <a:defRPr/>
            </a:pPr>
            <a:endParaRPr lang="es-GT" sz="1400" dirty="0" smtClean="0"/>
          </a:p>
          <a:p>
            <a:pPr algn="just">
              <a:lnSpc>
                <a:spcPct val="80000"/>
              </a:lnSpc>
              <a:defRPr/>
            </a:pPr>
            <a:r>
              <a:rPr lang="es-ES" sz="1400" dirty="0" smtClean="0"/>
              <a:t>Casi toda la linfa procedente de </a:t>
            </a:r>
            <a:r>
              <a:rPr lang="es-ES" sz="1400" b="1" dirty="0" smtClean="0"/>
              <a:t>la parte inferior del cuerpo,</a:t>
            </a:r>
            <a:r>
              <a:rPr lang="es-ES" sz="1400" dirty="0" smtClean="0"/>
              <a:t> asciende para ir a parar</a:t>
            </a:r>
            <a:r>
              <a:rPr lang="es-ES" sz="1400" i="1" dirty="0" smtClean="0"/>
              <a:t> al</a:t>
            </a:r>
            <a:r>
              <a:rPr lang="es-ES" sz="1400" dirty="0" smtClean="0"/>
              <a:t> </a:t>
            </a:r>
            <a:r>
              <a:rPr lang="es-ES" sz="1400" i="1" dirty="0" smtClean="0"/>
              <a:t>conducto torácico, </a:t>
            </a:r>
            <a:r>
              <a:rPr lang="es-ES" sz="1400" dirty="0" smtClean="0"/>
              <a:t>que desemboca en el sistema venoso en la unión de la vena yugular interna izquierda y la vena subclavia.</a:t>
            </a:r>
          </a:p>
          <a:p>
            <a:pPr algn="just">
              <a:lnSpc>
                <a:spcPct val="80000"/>
              </a:lnSpc>
              <a:buNone/>
              <a:defRPr/>
            </a:pPr>
            <a:endParaRPr lang="es-ES" sz="1400" dirty="0" smtClean="0"/>
          </a:p>
          <a:p>
            <a:pPr algn="just">
              <a:lnSpc>
                <a:spcPct val="80000"/>
              </a:lnSpc>
              <a:defRPr/>
            </a:pPr>
            <a:r>
              <a:rPr lang="es-ES" sz="1400" dirty="0" smtClean="0"/>
              <a:t>La linfa procedente del </a:t>
            </a:r>
            <a:r>
              <a:rPr lang="es-ES" sz="1400" b="1" dirty="0" smtClean="0"/>
              <a:t>lado izquierdo de la cabeza, del brazo izquierdo y de parte del pecho,</a:t>
            </a:r>
            <a:r>
              <a:rPr lang="es-ES" sz="1400" dirty="0" smtClean="0"/>
              <a:t> también entra en </a:t>
            </a:r>
            <a:r>
              <a:rPr lang="es-ES" sz="1400" i="1" dirty="0" smtClean="0"/>
              <a:t>el</a:t>
            </a:r>
            <a:r>
              <a:rPr lang="es-ES" sz="1400" dirty="0" smtClean="0"/>
              <a:t> </a:t>
            </a:r>
            <a:r>
              <a:rPr lang="es-ES" sz="1400" i="1" dirty="0" smtClean="0"/>
              <a:t>conducto torácico </a:t>
            </a:r>
            <a:r>
              <a:rPr lang="es-ES" sz="1400" dirty="0" smtClean="0"/>
              <a:t>antes de que éste desemboque en las venas. </a:t>
            </a:r>
          </a:p>
          <a:p>
            <a:pPr algn="just">
              <a:lnSpc>
                <a:spcPct val="80000"/>
              </a:lnSpc>
              <a:defRPr/>
            </a:pPr>
            <a:endParaRPr lang="es-ES" sz="1400" dirty="0" smtClean="0"/>
          </a:p>
          <a:p>
            <a:pPr algn="just">
              <a:lnSpc>
                <a:spcPct val="80000"/>
              </a:lnSpc>
              <a:defRPr/>
            </a:pPr>
            <a:r>
              <a:rPr lang="es-ES" sz="1400" dirty="0" smtClean="0"/>
              <a:t>La linfa que viene del </a:t>
            </a:r>
            <a:r>
              <a:rPr lang="es-ES" sz="1400" b="1" dirty="0" smtClean="0"/>
              <a:t>lado derecho del cuello y la cabeza, del brazo derecho y otras partes del tórax</a:t>
            </a:r>
            <a:r>
              <a:rPr lang="es-ES" sz="1400" dirty="0" smtClean="0"/>
              <a:t>  entra en </a:t>
            </a:r>
            <a:r>
              <a:rPr lang="es-ES" sz="1400" i="1" dirty="0" smtClean="0"/>
              <a:t>el conducto linfático derecho, </a:t>
            </a:r>
            <a:r>
              <a:rPr lang="es-ES" sz="1400" dirty="0" smtClean="0"/>
              <a:t>que después desemboca en el sistema venoso en la unión de la vena subclavia derecha y la vena yugular interna. </a:t>
            </a:r>
          </a:p>
          <a:p>
            <a:pPr algn="just"/>
            <a:endParaRPr lang="es-E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457200" y="1628800"/>
            <a:ext cx="8229600" cy="4608488"/>
          </a:xfrm>
        </p:spPr>
        <p:txBody>
          <a:bodyPr>
            <a:normAutofit/>
          </a:bodyPr>
          <a:lstStyle/>
          <a:p>
            <a:pPr algn="just" eaLnBrk="1" hangingPunct="1">
              <a:buFont typeface="Wingdings" pitchFamily="2" charset="2"/>
              <a:buNone/>
              <a:defRPr/>
            </a:pPr>
            <a:r>
              <a:rPr lang="es-ES" sz="1600" i="1" dirty="0" smtClean="0">
                <a:solidFill>
                  <a:srgbClr val="002060"/>
                </a:solidFill>
              </a:rPr>
              <a:t>  *</a:t>
            </a:r>
            <a:r>
              <a:rPr lang="es-ES" sz="1600" i="1" u="sng" dirty="0" smtClean="0">
                <a:solidFill>
                  <a:srgbClr val="002060"/>
                </a:solidFill>
              </a:rPr>
              <a:t>La capacitancia</a:t>
            </a:r>
            <a:r>
              <a:rPr lang="es-ES" sz="1600" i="1" dirty="0" smtClean="0">
                <a:solidFill>
                  <a:srgbClr val="002060"/>
                </a:solidFill>
              </a:rPr>
              <a:t> </a:t>
            </a:r>
            <a:r>
              <a:rPr lang="es-ES" sz="1600" dirty="0" smtClean="0">
                <a:solidFill>
                  <a:srgbClr val="002060"/>
                </a:solidFill>
              </a:rPr>
              <a:t>está relacionada con</a:t>
            </a:r>
            <a:r>
              <a:rPr lang="es-ES" sz="1600" i="1" dirty="0" smtClean="0">
                <a:solidFill>
                  <a:srgbClr val="002060"/>
                </a:solidFill>
              </a:rPr>
              <a:t> </a:t>
            </a:r>
            <a:r>
              <a:rPr lang="es-ES" sz="1600" i="1" u="sng" dirty="0" smtClean="0">
                <a:solidFill>
                  <a:srgbClr val="002060"/>
                </a:solidFill>
              </a:rPr>
              <a:t>la </a:t>
            </a:r>
            <a:r>
              <a:rPr lang="es-ES" sz="1600" i="1" u="sng" dirty="0" err="1" smtClean="0">
                <a:solidFill>
                  <a:srgbClr val="002060"/>
                </a:solidFill>
              </a:rPr>
              <a:t>distensibilidad</a:t>
            </a:r>
            <a:r>
              <a:rPr lang="es-ES" sz="1600" i="1" dirty="0" smtClean="0">
                <a:solidFill>
                  <a:srgbClr val="002060"/>
                </a:solidFill>
              </a:rPr>
              <a:t> :</a:t>
            </a:r>
          </a:p>
          <a:p>
            <a:pPr algn="just" eaLnBrk="1" hangingPunct="1">
              <a:buFont typeface="Wingdings" pitchFamily="2" charset="2"/>
              <a:buNone/>
              <a:defRPr/>
            </a:pPr>
            <a:endParaRPr lang="es-ES" sz="1600" i="1" dirty="0" smtClean="0">
              <a:solidFill>
                <a:srgbClr val="002060"/>
              </a:solidFill>
            </a:endParaRPr>
          </a:p>
          <a:p>
            <a:pPr algn="ctr" eaLnBrk="1" hangingPunct="1">
              <a:buFont typeface="Wingdings" pitchFamily="2" charset="2"/>
              <a:buNone/>
              <a:defRPr/>
            </a:pPr>
            <a:r>
              <a:rPr lang="es-ES" sz="1600" i="1" dirty="0" smtClean="0">
                <a:solidFill>
                  <a:srgbClr val="002060"/>
                </a:solidFill>
              </a:rPr>
              <a:t>   </a:t>
            </a:r>
            <a:r>
              <a:rPr lang="es-ES" sz="1600" b="1" i="1" dirty="0" smtClean="0">
                <a:solidFill>
                  <a:srgbClr val="002060"/>
                </a:solidFill>
              </a:rPr>
              <a:t>La capacitancia</a:t>
            </a:r>
            <a:r>
              <a:rPr lang="es-ES" sz="1600" i="1" dirty="0" smtClean="0">
                <a:solidFill>
                  <a:srgbClr val="002060"/>
                </a:solidFill>
              </a:rPr>
              <a:t> = </a:t>
            </a:r>
            <a:r>
              <a:rPr lang="es-ES" sz="1600" i="1" dirty="0" err="1" smtClean="0">
                <a:solidFill>
                  <a:srgbClr val="002060"/>
                </a:solidFill>
              </a:rPr>
              <a:t>Distensibilidad</a:t>
            </a:r>
            <a:r>
              <a:rPr lang="es-ES" sz="1600" i="1" dirty="0" smtClean="0">
                <a:solidFill>
                  <a:srgbClr val="002060"/>
                </a:solidFill>
              </a:rPr>
              <a:t> x Volumen (original)</a:t>
            </a:r>
            <a:endParaRPr lang="es-ES" sz="1600" b="1" i="1" u="sng" dirty="0" smtClean="0">
              <a:solidFill>
                <a:srgbClr val="002060"/>
              </a:solidFill>
            </a:endParaRPr>
          </a:p>
          <a:p>
            <a:pPr algn="ctr" eaLnBrk="1" hangingPunct="1">
              <a:buFont typeface="Wingdings" pitchFamily="2" charset="2"/>
              <a:buNone/>
              <a:defRPr/>
            </a:pPr>
            <a:r>
              <a:rPr lang="es-GT" sz="1600" b="1" i="1" u="sng" dirty="0" smtClean="0">
                <a:solidFill>
                  <a:srgbClr val="002060"/>
                </a:solidFill>
              </a:rPr>
              <a:t>“volumen obtenido por cada aumento de presión”</a:t>
            </a:r>
          </a:p>
          <a:p>
            <a:pPr algn="ctr" eaLnBrk="1" hangingPunct="1">
              <a:buFont typeface="Wingdings" pitchFamily="2" charset="2"/>
              <a:buNone/>
              <a:defRPr/>
            </a:pPr>
            <a:endParaRPr lang="es-ES" sz="1600" b="1" i="1" u="sng" dirty="0" smtClean="0">
              <a:solidFill>
                <a:srgbClr val="002060"/>
              </a:solidFill>
            </a:endParaRPr>
          </a:p>
          <a:p>
            <a:pPr algn="just" eaLnBrk="1" hangingPunct="1">
              <a:buFont typeface="Wingdings" pitchFamily="2" charset="2"/>
              <a:buNone/>
              <a:defRPr/>
            </a:pPr>
            <a:r>
              <a:rPr lang="es-ES" sz="1600" i="1" dirty="0" smtClean="0">
                <a:solidFill>
                  <a:srgbClr val="002060"/>
                </a:solidFill>
              </a:rPr>
              <a:t>	</a:t>
            </a:r>
            <a:r>
              <a:rPr lang="es-ES" sz="1600" dirty="0" smtClean="0">
                <a:solidFill>
                  <a:srgbClr val="002060"/>
                </a:solidFill>
              </a:rPr>
              <a:t>La capacitancia de</a:t>
            </a:r>
            <a:r>
              <a:rPr lang="es-ES" sz="1600" i="1" dirty="0" smtClean="0">
                <a:solidFill>
                  <a:srgbClr val="002060"/>
                </a:solidFill>
              </a:rPr>
              <a:t> </a:t>
            </a:r>
            <a:r>
              <a:rPr lang="es-ES" sz="1600" i="1" u="sng" dirty="0" smtClean="0">
                <a:solidFill>
                  <a:srgbClr val="002060"/>
                </a:solidFill>
              </a:rPr>
              <a:t>una vena</a:t>
            </a:r>
            <a:r>
              <a:rPr lang="es-ES" sz="1600" i="1" dirty="0" smtClean="0">
                <a:solidFill>
                  <a:srgbClr val="002060"/>
                </a:solidFill>
              </a:rPr>
              <a:t> de la circulación general </a:t>
            </a:r>
            <a:r>
              <a:rPr lang="es-ES" sz="1600" dirty="0" smtClean="0">
                <a:solidFill>
                  <a:srgbClr val="002060"/>
                </a:solidFill>
              </a:rPr>
              <a:t>es unas 24 veces mayor que la correspondiente</a:t>
            </a:r>
            <a:r>
              <a:rPr lang="es-ES" sz="1600" i="1" dirty="0" smtClean="0">
                <a:solidFill>
                  <a:srgbClr val="002060"/>
                </a:solidFill>
              </a:rPr>
              <a:t> a </a:t>
            </a:r>
            <a:r>
              <a:rPr lang="es-ES" sz="1600" i="1" u="sng" dirty="0" smtClean="0">
                <a:solidFill>
                  <a:srgbClr val="002060"/>
                </a:solidFill>
              </a:rPr>
              <a:t>una arteria</a:t>
            </a:r>
            <a:r>
              <a:rPr lang="es-ES" sz="1600" i="1" dirty="0" smtClean="0">
                <a:solidFill>
                  <a:srgbClr val="002060"/>
                </a:solidFill>
              </a:rPr>
              <a:t>, </a:t>
            </a:r>
            <a:r>
              <a:rPr lang="es-ES" sz="1600" dirty="0" smtClean="0">
                <a:solidFill>
                  <a:srgbClr val="002060"/>
                </a:solidFill>
              </a:rPr>
              <a:t>porque es ocho veces más distensible y su volumen es tres veces mayor</a:t>
            </a:r>
            <a:r>
              <a:rPr lang="es-ES" sz="1600" i="1" dirty="0" smtClean="0">
                <a:solidFill>
                  <a:srgbClr val="002060"/>
                </a:solidFill>
              </a:rPr>
              <a:t>  ( 8 x 3 = 24).-</a:t>
            </a:r>
          </a:p>
        </p:txBody>
      </p:sp>
      <p:sp>
        <p:nvSpPr>
          <p:cNvPr id="14340" name="Text Box 5"/>
          <p:cNvSpPr txBox="1">
            <a:spLocks noChangeArrowheads="1"/>
          </p:cNvSpPr>
          <p:nvPr/>
        </p:nvSpPr>
        <p:spPr bwMode="auto">
          <a:xfrm>
            <a:off x="6588125" y="4149725"/>
            <a:ext cx="71438" cy="366713"/>
          </a:xfrm>
          <a:prstGeom prst="rect">
            <a:avLst/>
          </a:prstGeom>
          <a:noFill/>
          <a:ln w="9525">
            <a:noFill/>
            <a:miter lim="800000"/>
            <a:headEnd/>
            <a:tailEnd/>
          </a:ln>
        </p:spPr>
        <p:txBody>
          <a:bodyPr>
            <a:spAutoFit/>
          </a:bodyPr>
          <a:lstStyle/>
          <a:p>
            <a:pPr>
              <a:spcBef>
                <a:spcPct val="50000"/>
              </a:spcBef>
            </a:pPr>
            <a:endParaRPr lang="es-ES"/>
          </a:p>
        </p:txBody>
      </p:sp>
      <p:sp>
        <p:nvSpPr>
          <p:cNvPr id="5" name="4 Rectángulo"/>
          <p:cNvSpPr/>
          <p:nvPr/>
        </p:nvSpPr>
        <p:spPr>
          <a:xfrm>
            <a:off x="971600" y="4221088"/>
            <a:ext cx="7488832" cy="1089529"/>
          </a:xfrm>
          <a:prstGeom prst="rect">
            <a:avLst/>
          </a:prstGeom>
        </p:spPr>
        <p:txBody>
          <a:bodyPr wrap="square">
            <a:spAutoFit/>
          </a:bodyPr>
          <a:lstStyle/>
          <a:p>
            <a:pPr algn="just" eaLnBrk="1" hangingPunct="1">
              <a:lnSpc>
                <a:spcPct val="90000"/>
              </a:lnSpc>
              <a:buFont typeface="Wingdings" pitchFamily="2" charset="2"/>
              <a:buChar char="ü"/>
              <a:defRPr/>
            </a:pPr>
            <a:r>
              <a:rPr lang="es-ES" dirty="0"/>
              <a:t>Los estímulos simpáticos disminuyen la capacitancia vascular</a:t>
            </a:r>
          </a:p>
          <a:p>
            <a:pPr algn="just" eaLnBrk="1" hangingPunct="1">
              <a:lnSpc>
                <a:spcPct val="90000"/>
              </a:lnSpc>
              <a:buFont typeface="Wingdings" pitchFamily="2" charset="2"/>
              <a:buChar char="ü"/>
              <a:defRPr/>
            </a:pPr>
            <a:endParaRPr lang="es-ES" dirty="0"/>
          </a:p>
          <a:p>
            <a:pPr algn="just" eaLnBrk="1" hangingPunct="1">
              <a:lnSpc>
                <a:spcPct val="90000"/>
              </a:lnSpc>
              <a:buFont typeface="Wingdings" pitchFamily="2" charset="2"/>
              <a:buChar char="ü"/>
              <a:defRPr/>
            </a:pPr>
            <a:r>
              <a:rPr lang="es-ES" dirty="0"/>
              <a:t>Una hemorragia. (incluso cuando se ha perdido hasta un 25% del volumen sanguíneo total)</a:t>
            </a:r>
          </a:p>
        </p:txBody>
      </p:sp>
      <p:sp>
        <p:nvSpPr>
          <p:cNvPr id="6" name="5 CuadroTexto"/>
          <p:cNvSpPr txBox="1"/>
          <p:nvPr/>
        </p:nvSpPr>
        <p:spPr>
          <a:xfrm>
            <a:off x="539552" y="476672"/>
            <a:ext cx="6336704" cy="523220"/>
          </a:xfrm>
          <a:prstGeom prst="rect">
            <a:avLst/>
          </a:prstGeom>
          <a:noFill/>
        </p:spPr>
        <p:txBody>
          <a:bodyPr wrap="square" rtlCol="0">
            <a:spAutoFit/>
          </a:bodyPr>
          <a:lstStyle/>
          <a:p>
            <a:pPr algn="l"/>
            <a:r>
              <a:rPr lang="es-GT" sz="2800" dirty="0" err="1" smtClean="0">
                <a:solidFill>
                  <a:srgbClr val="FFFF00"/>
                </a:solidFill>
              </a:rPr>
              <a:t>Distensibilidad</a:t>
            </a:r>
            <a:r>
              <a:rPr lang="es-GT" sz="2800" dirty="0" smtClean="0">
                <a:solidFill>
                  <a:srgbClr val="FFFF00"/>
                </a:solidFill>
              </a:rPr>
              <a:t>  y Capacitancia…</a:t>
            </a:r>
            <a:endParaRPr lang="es-ES" sz="2800" dirty="0">
              <a:solidFill>
                <a:srgbClr val="FFFF00"/>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endParaRPr lang="es-ES" sz="2800" dirty="0">
              <a:solidFill>
                <a:srgbClr val="FFFF00"/>
              </a:solidFill>
            </a:endParaRPr>
          </a:p>
        </p:txBody>
      </p:sp>
      <p:sp>
        <p:nvSpPr>
          <p:cNvPr id="3" name="2 Marcador de contenido"/>
          <p:cNvSpPr>
            <a:spLocks noGrp="1"/>
          </p:cNvSpPr>
          <p:nvPr>
            <p:ph idx="1"/>
          </p:nvPr>
        </p:nvSpPr>
        <p:spPr/>
        <p:txBody>
          <a:bodyPr>
            <a:normAutofit/>
          </a:bodyPr>
          <a:lstStyle/>
          <a:p>
            <a:pPr algn="just"/>
            <a:endParaRPr lang="es-ES" sz="1600" dirty="0"/>
          </a:p>
        </p:txBody>
      </p:sp>
      <p:pic>
        <p:nvPicPr>
          <p:cNvPr id="4" name="Picture 4" descr="19079"/>
          <p:cNvPicPr>
            <a:picLocks noChangeAspect="1" noChangeArrowheads="1"/>
          </p:cNvPicPr>
          <p:nvPr/>
        </p:nvPicPr>
        <p:blipFill>
          <a:blip r:embed="rId2" cstate="print">
            <a:lum bright="-6000" contrast="18000"/>
          </a:blip>
          <a:srcRect/>
          <a:stretch>
            <a:fillRect/>
          </a:stretch>
        </p:blipFill>
        <p:spPr bwMode="auto">
          <a:xfrm>
            <a:off x="0" y="0"/>
            <a:ext cx="9324975"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800" dirty="0" smtClean="0">
                <a:solidFill>
                  <a:srgbClr val="FFFF00"/>
                </a:solidFill>
              </a:rPr>
              <a:t>Tasa de flujo linfático…</a:t>
            </a:r>
            <a:endParaRPr lang="es-ES" sz="2800" dirty="0">
              <a:solidFill>
                <a:srgbClr val="FFFF00"/>
              </a:solidFill>
            </a:endParaRPr>
          </a:p>
        </p:txBody>
      </p:sp>
      <p:sp>
        <p:nvSpPr>
          <p:cNvPr id="3" name="2 Marcador de contenido"/>
          <p:cNvSpPr>
            <a:spLocks noGrp="1"/>
          </p:cNvSpPr>
          <p:nvPr>
            <p:ph idx="1"/>
          </p:nvPr>
        </p:nvSpPr>
        <p:spPr/>
        <p:txBody>
          <a:bodyPr>
            <a:normAutofit/>
          </a:bodyPr>
          <a:lstStyle/>
          <a:p>
            <a:pPr algn="just">
              <a:lnSpc>
                <a:spcPct val="80000"/>
              </a:lnSpc>
              <a:buNone/>
              <a:defRPr/>
            </a:pPr>
            <a:endParaRPr lang="es-ES" sz="1600" dirty="0" smtClean="0"/>
          </a:p>
          <a:p>
            <a:pPr algn="just">
              <a:lnSpc>
                <a:spcPct val="80000"/>
              </a:lnSpc>
              <a:buNone/>
              <a:defRPr/>
            </a:pPr>
            <a:endParaRPr lang="es-ES" sz="1600" dirty="0" smtClean="0"/>
          </a:p>
          <a:p>
            <a:pPr algn="just">
              <a:lnSpc>
                <a:spcPct val="80000"/>
              </a:lnSpc>
              <a:buNone/>
              <a:defRPr/>
            </a:pPr>
            <a:r>
              <a:rPr lang="es-ES" sz="1600" dirty="0" smtClean="0"/>
              <a:t> *La tasa depende de </a:t>
            </a:r>
            <a:r>
              <a:rPr lang="es-ES" sz="1600" i="1" dirty="0" smtClean="0"/>
              <a:t>la presión hidrostática del líquido intersticial y de la bomba linfática.</a:t>
            </a:r>
          </a:p>
          <a:p>
            <a:pPr algn="just">
              <a:lnSpc>
                <a:spcPct val="80000"/>
              </a:lnSpc>
              <a:buNone/>
              <a:defRPr/>
            </a:pPr>
            <a:endParaRPr lang="es-ES" sz="1600" dirty="0" smtClean="0"/>
          </a:p>
          <a:p>
            <a:pPr algn="just">
              <a:lnSpc>
                <a:spcPct val="80000"/>
              </a:lnSpc>
              <a:buNone/>
              <a:defRPr/>
            </a:pPr>
            <a:endParaRPr lang="es-ES" sz="1600" dirty="0" smtClean="0"/>
          </a:p>
          <a:p>
            <a:pPr algn="just">
              <a:lnSpc>
                <a:spcPct val="80000"/>
              </a:lnSpc>
              <a:buNone/>
              <a:defRPr/>
            </a:pPr>
            <a:r>
              <a:rPr lang="es-ES" sz="1600" dirty="0" smtClean="0"/>
              <a:t> *</a:t>
            </a:r>
            <a:r>
              <a:rPr lang="es-ES" sz="1600" i="1" dirty="0" smtClean="0"/>
              <a:t>La tasa de flujo linfático</a:t>
            </a:r>
            <a:r>
              <a:rPr lang="es-ES" sz="1600" dirty="0" smtClean="0"/>
              <a:t> es de 120 ml/hora   o   sea   2-3 </a:t>
            </a:r>
            <a:r>
              <a:rPr lang="es-ES" sz="1600" dirty="0" err="1" smtClean="0"/>
              <a:t>lts</a:t>
            </a:r>
            <a:r>
              <a:rPr lang="es-ES" sz="1600" dirty="0" smtClean="0"/>
              <a:t> diarios. </a:t>
            </a:r>
          </a:p>
          <a:p>
            <a:pPr algn="just">
              <a:lnSpc>
                <a:spcPct val="80000"/>
              </a:lnSpc>
              <a:buNone/>
              <a:defRPr/>
            </a:pPr>
            <a:endParaRPr lang="es-GT" sz="1600" dirty="0" smtClean="0"/>
          </a:p>
          <a:p>
            <a:pPr algn="just">
              <a:lnSpc>
                <a:spcPct val="80000"/>
              </a:lnSpc>
              <a:buNone/>
              <a:defRPr/>
            </a:pPr>
            <a:r>
              <a:rPr lang="es-ES" sz="1600" i="1" dirty="0" smtClean="0">
                <a:sym typeface="Symbol" pitchFamily="18" charset="2"/>
              </a:rPr>
              <a:t></a:t>
            </a:r>
            <a:r>
              <a:rPr lang="es-ES" sz="1600" i="1" dirty="0" smtClean="0"/>
              <a:t>El aumento de </a:t>
            </a:r>
            <a:r>
              <a:rPr lang="es-ES" sz="1600" b="1" i="1" dirty="0" smtClean="0"/>
              <a:t>la presión hidrostática del líquido intersticial </a:t>
            </a:r>
            <a:r>
              <a:rPr lang="es-ES" sz="1600" i="1" dirty="0" smtClean="0"/>
              <a:t>incrementa </a:t>
            </a:r>
            <a:r>
              <a:rPr lang="es-ES" sz="1600" b="1" i="1" dirty="0" smtClean="0"/>
              <a:t>la tasa de flujo linfático.</a:t>
            </a:r>
          </a:p>
          <a:p>
            <a:pPr algn="just">
              <a:lnSpc>
                <a:spcPct val="80000"/>
              </a:lnSpc>
              <a:buNone/>
              <a:defRPr/>
            </a:pPr>
            <a:r>
              <a:rPr lang="es-ES" sz="1600" b="1" i="1" dirty="0" smtClean="0"/>
              <a:t>    </a:t>
            </a:r>
          </a:p>
          <a:p>
            <a:pPr algn="just">
              <a:lnSpc>
                <a:spcPct val="80000"/>
              </a:lnSpc>
              <a:buNone/>
              <a:defRPr/>
            </a:pPr>
            <a:r>
              <a:rPr lang="es-ES" sz="1600" b="1" i="1" dirty="0" smtClean="0"/>
              <a:t>   </a:t>
            </a:r>
            <a:r>
              <a:rPr lang="es-ES" sz="1600" b="1" dirty="0" smtClean="0"/>
              <a:t>*</a:t>
            </a:r>
            <a:r>
              <a:rPr lang="es-ES" sz="1600" dirty="0" smtClean="0"/>
              <a:t>Cuando la presión alcanza valores superiores a 0mmHg, el flujo linfático se incrementa hasta más de 20 veces. </a:t>
            </a:r>
          </a:p>
          <a:p>
            <a:pPr algn="just">
              <a:lnSpc>
                <a:spcPct val="80000"/>
              </a:lnSpc>
              <a:buNone/>
              <a:defRPr/>
            </a:pPr>
            <a:r>
              <a:rPr lang="es-ES" sz="1600" dirty="0" smtClean="0"/>
              <a:t> </a:t>
            </a:r>
          </a:p>
          <a:p>
            <a:pPr algn="just">
              <a:lnSpc>
                <a:spcPct val="80000"/>
              </a:lnSpc>
              <a:buNone/>
              <a:defRPr/>
            </a:pPr>
            <a:r>
              <a:rPr lang="es-ES" sz="1600" dirty="0" smtClean="0"/>
              <a:t>  *Cuando la presión </a:t>
            </a:r>
            <a:r>
              <a:rPr lang="es-ES" sz="1600" dirty="0" err="1" smtClean="0"/>
              <a:t>instersticial</a:t>
            </a:r>
            <a:r>
              <a:rPr lang="es-ES" sz="1600" dirty="0" smtClean="0"/>
              <a:t> alcanza valores de +1 a +2mmHg, el flujo linfático ya no aumenta más.    </a:t>
            </a:r>
          </a:p>
          <a:p>
            <a:pPr algn="just">
              <a:lnSpc>
                <a:spcPct val="80000"/>
              </a:lnSpc>
              <a:buNone/>
              <a:defRPr/>
            </a:pPr>
            <a:endParaRPr lang="es-ES" sz="1600" dirty="0" smtClean="0"/>
          </a:p>
          <a:p>
            <a:pPr algn="just">
              <a:lnSpc>
                <a:spcPct val="80000"/>
              </a:lnSpc>
              <a:buNone/>
              <a:defRPr/>
            </a:pPr>
            <a:r>
              <a:rPr lang="es-ES" sz="1600" dirty="0" smtClean="0"/>
              <a:t>   Esto se debe a que cuando aumenta la presión tisular, no solo aumenta la entrada de líquido en los capilares linfáticos, sino que también se comprimen los vasos linfáticos más grandes y se dificulta el flujo linfático.</a:t>
            </a:r>
            <a:endParaRPr lang="es-ES" sz="1600" b="1" i="1" dirty="0" smtClean="0"/>
          </a:p>
          <a:p>
            <a:pPr algn="just">
              <a:lnSpc>
                <a:spcPct val="80000"/>
              </a:lnSpc>
              <a:buNone/>
              <a:defRPr/>
            </a:pPr>
            <a:r>
              <a:rPr lang="es-ES" sz="1600" b="1" i="1" dirty="0" smtClean="0"/>
              <a:t>     </a:t>
            </a:r>
            <a:endParaRPr lang="es-ES" sz="1600" dirty="0" smtClean="0"/>
          </a:p>
          <a:p>
            <a:pPr algn="just">
              <a:lnSpc>
                <a:spcPct val="80000"/>
              </a:lnSpc>
              <a:buNone/>
              <a:defRPr/>
            </a:pPr>
            <a:endParaRPr lang="es-ES" sz="1600" dirty="0" smtClean="0"/>
          </a:p>
          <a:p>
            <a:pPr algn="just">
              <a:lnSpc>
                <a:spcPct val="80000"/>
              </a:lnSpc>
              <a:buNone/>
              <a:defRPr/>
            </a:pPr>
            <a:endParaRPr lang="es-ES" sz="1600" i="1" dirty="0" smtClean="0"/>
          </a:p>
          <a:p>
            <a:pPr algn="just"/>
            <a:endParaRPr lang="es-ES" sz="1600"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GT" sz="2800" dirty="0" smtClean="0">
                <a:solidFill>
                  <a:srgbClr val="FFFF00"/>
                </a:solidFill>
              </a:rPr>
              <a:t>Sistema Linfático…</a:t>
            </a:r>
            <a:endParaRPr lang="es-ES" sz="2800" dirty="0">
              <a:solidFill>
                <a:srgbClr val="FFFF00"/>
              </a:solidFill>
            </a:endParaRPr>
          </a:p>
        </p:txBody>
      </p:sp>
      <p:sp>
        <p:nvSpPr>
          <p:cNvPr id="3" name="2 Marcador de contenido"/>
          <p:cNvSpPr>
            <a:spLocks noGrp="1"/>
          </p:cNvSpPr>
          <p:nvPr>
            <p:ph idx="1"/>
          </p:nvPr>
        </p:nvSpPr>
        <p:spPr/>
        <p:txBody>
          <a:bodyPr>
            <a:normAutofit/>
          </a:bodyPr>
          <a:lstStyle/>
          <a:p>
            <a:pPr algn="ctr">
              <a:lnSpc>
                <a:spcPct val="80000"/>
              </a:lnSpc>
              <a:buNone/>
              <a:defRPr/>
            </a:pPr>
            <a:r>
              <a:rPr lang="es-ES" sz="1400" i="1" dirty="0" smtClean="0">
                <a:solidFill>
                  <a:schemeClr val="hlink"/>
                </a:solidFill>
                <a:sym typeface="Symbol" pitchFamily="18" charset="2"/>
              </a:rPr>
              <a:t></a:t>
            </a:r>
            <a:r>
              <a:rPr lang="es-ES" sz="1600" b="1" i="1" dirty="0" smtClean="0"/>
              <a:t>El aumento de la presión hidrostática del líquido intersticial incrementa la tasa de flujo linfático.</a:t>
            </a:r>
          </a:p>
          <a:p>
            <a:pPr algn="just">
              <a:lnSpc>
                <a:spcPct val="80000"/>
              </a:lnSpc>
              <a:buNone/>
              <a:defRPr/>
            </a:pPr>
            <a:r>
              <a:rPr lang="es-ES" sz="1600" b="1" i="1" dirty="0" smtClean="0">
                <a:solidFill>
                  <a:schemeClr val="accent1"/>
                </a:solidFill>
              </a:rPr>
              <a:t>    </a:t>
            </a:r>
          </a:p>
          <a:p>
            <a:pPr algn="just">
              <a:lnSpc>
                <a:spcPct val="80000"/>
              </a:lnSpc>
              <a:buNone/>
              <a:defRPr/>
            </a:pPr>
            <a:r>
              <a:rPr lang="es-ES" sz="800" b="1" i="1" dirty="0" smtClean="0">
                <a:solidFill>
                  <a:schemeClr val="accent1"/>
                </a:solidFill>
              </a:rPr>
              <a:t>   </a:t>
            </a:r>
            <a:r>
              <a:rPr lang="es-ES" sz="1600" b="1" dirty="0" smtClean="0"/>
              <a:t>*</a:t>
            </a:r>
            <a:r>
              <a:rPr lang="es-ES" sz="1600" dirty="0" smtClean="0"/>
              <a:t>Cuando la presión alcanza valores superiores a 0mmHg, el flujo linfático se incrementa hasta más de 20 veces. </a:t>
            </a:r>
          </a:p>
          <a:p>
            <a:pPr algn="just">
              <a:lnSpc>
                <a:spcPct val="80000"/>
              </a:lnSpc>
              <a:buNone/>
              <a:defRPr/>
            </a:pPr>
            <a:r>
              <a:rPr lang="es-ES" sz="1600" dirty="0" smtClean="0"/>
              <a:t> </a:t>
            </a:r>
          </a:p>
          <a:p>
            <a:pPr algn="just">
              <a:lnSpc>
                <a:spcPct val="80000"/>
              </a:lnSpc>
              <a:buNone/>
              <a:defRPr/>
            </a:pPr>
            <a:r>
              <a:rPr lang="es-ES" sz="1400" dirty="0" smtClean="0"/>
              <a:t>  *</a:t>
            </a:r>
            <a:r>
              <a:rPr lang="es-ES" sz="1600" dirty="0" smtClean="0"/>
              <a:t>Cuando la presión </a:t>
            </a:r>
            <a:r>
              <a:rPr lang="es-ES" sz="1600" dirty="0" err="1" smtClean="0"/>
              <a:t>instersticial</a:t>
            </a:r>
            <a:r>
              <a:rPr lang="es-ES" sz="1600" dirty="0" smtClean="0"/>
              <a:t> alcanza valores de +1 a +2mmHg, el flujo linfático ya no aumenta más.    </a:t>
            </a:r>
          </a:p>
          <a:p>
            <a:pPr algn="just">
              <a:lnSpc>
                <a:spcPct val="80000"/>
              </a:lnSpc>
              <a:buNone/>
              <a:defRPr/>
            </a:pPr>
            <a:endParaRPr lang="es-ES" sz="1600" dirty="0" smtClean="0"/>
          </a:p>
          <a:p>
            <a:pPr algn="just">
              <a:lnSpc>
                <a:spcPct val="80000"/>
              </a:lnSpc>
              <a:buNone/>
              <a:defRPr/>
            </a:pPr>
            <a:r>
              <a:rPr lang="es-ES" sz="1400" dirty="0" smtClean="0"/>
              <a:t>   </a:t>
            </a:r>
            <a:r>
              <a:rPr lang="es-ES" sz="1200" dirty="0" smtClean="0"/>
              <a:t>Esto se debe a que cuando aumenta la presión tisular, no solo aumenta la entrada de líquido en los capilares linfáticos, sino que también se comprimen los vasos linfáticos más grandes y se dificulta el flujo linfático.</a:t>
            </a:r>
            <a:endParaRPr lang="es-ES" sz="1200" b="1" i="1" dirty="0" smtClean="0">
              <a:solidFill>
                <a:schemeClr val="accent1"/>
              </a:solidFill>
            </a:endParaRPr>
          </a:p>
          <a:p>
            <a:pPr algn="just">
              <a:lnSpc>
                <a:spcPct val="80000"/>
              </a:lnSpc>
              <a:buNone/>
              <a:defRPr/>
            </a:pPr>
            <a:r>
              <a:rPr lang="es-ES" sz="2400" b="1" i="1" dirty="0" smtClean="0">
                <a:solidFill>
                  <a:schemeClr val="hlink"/>
                </a:solidFill>
              </a:rPr>
              <a:t>     </a:t>
            </a:r>
            <a:endParaRPr lang="es-ES" sz="2400" dirty="0" smtClean="0"/>
          </a:p>
        </p:txBody>
      </p:sp>
      <p:pic>
        <p:nvPicPr>
          <p:cNvPr id="4" name="Picture 7" descr="13"/>
          <p:cNvPicPr>
            <a:picLocks noChangeAspect="1" noChangeArrowheads="1"/>
          </p:cNvPicPr>
          <p:nvPr/>
        </p:nvPicPr>
        <p:blipFill>
          <a:blip r:embed="rId2" cstate="print">
            <a:lum bright="-42000" contrast="60000"/>
          </a:blip>
          <a:srcRect/>
          <a:stretch>
            <a:fillRect/>
          </a:stretch>
        </p:blipFill>
        <p:spPr bwMode="auto">
          <a:xfrm>
            <a:off x="2555776" y="4005064"/>
            <a:ext cx="4896272" cy="27858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endParaRPr lang="es-ES" sz="2800" dirty="0">
              <a:solidFill>
                <a:srgbClr val="FFFF00"/>
              </a:solidFill>
            </a:endParaRPr>
          </a:p>
        </p:txBody>
      </p:sp>
      <p:sp>
        <p:nvSpPr>
          <p:cNvPr id="5" name="4 Marcador de contenido"/>
          <p:cNvSpPr>
            <a:spLocks noGrp="1"/>
          </p:cNvSpPr>
          <p:nvPr>
            <p:ph idx="1"/>
          </p:nvPr>
        </p:nvSpPr>
        <p:spPr/>
        <p:txBody>
          <a:bodyPr/>
          <a:lstStyle/>
          <a:p>
            <a:endParaRPr lang="es-ES"/>
          </a:p>
        </p:txBody>
      </p:sp>
      <p:pic>
        <p:nvPicPr>
          <p:cNvPr id="233474" name="Picture 2" descr="http://upload.wikimedia.org/wikipedia/commons/5/52/Elephantiasis.jpg"/>
          <p:cNvPicPr>
            <a:picLocks noChangeAspect="1" noChangeArrowheads="1"/>
          </p:cNvPicPr>
          <p:nvPr/>
        </p:nvPicPr>
        <p:blipFill>
          <a:blip r:embed="rId2" cstate="print"/>
          <a:srcRect/>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2348880"/>
            <a:ext cx="8229600" cy="3115816"/>
          </a:xfrm>
        </p:spPr>
        <p:txBody>
          <a:bodyPr>
            <a:normAutofit/>
          </a:bodyPr>
          <a:lstStyle/>
          <a:p>
            <a:pPr algn="ctr">
              <a:buNone/>
            </a:pPr>
            <a:r>
              <a:rPr lang="es-GT" i="1" dirty="0" smtClean="0"/>
              <a:t>La Permeabilidad de los linfáticos puede llevar macrófagos, bacterias, inclusive células cancerosas…</a:t>
            </a:r>
            <a:endParaRPr lang="es-ES" i="1"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272386" name="Picture 2" descr="C:\Users\Jonathan\Downloads\toma uno.jpg"/>
          <p:cNvPicPr>
            <a:picLocks noChangeAspect="1" noChangeArrowheads="1"/>
          </p:cNvPicPr>
          <p:nvPr/>
        </p:nvPicPr>
        <p:blipFill>
          <a:blip r:embed="rId2" cstate="print"/>
          <a:srcRect/>
          <a:stretch>
            <a:fillRect/>
          </a:stretch>
        </p:blipFill>
        <p:spPr bwMode="auto">
          <a:xfrm>
            <a:off x="0" y="0"/>
            <a:ext cx="9144000" cy="692232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p:cNvPicPr>
            <a:picLocks noChangeAspect="1" noChangeArrowheads="1"/>
          </p:cNvPicPr>
          <p:nvPr/>
        </p:nvPicPr>
        <p:blipFill>
          <a:blip r:embed="rId2" cstate="print"/>
          <a:srcRect l="26838" t="19313" r="27227" b="17688"/>
          <a:stretch>
            <a:fillRect/>
          </a:stretch>
        </p:blipFill>
        <p:spPr bwMode="auto">
          <a:xfrm>
            <a:off x="197513" y="332656"/>
            <a:ext cx="7470831" cy="61206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2 CuadroTexto"/>
          <p:cNvSpPr txBox="1"/>
          <p:nvPr/>
        </p:nvSpPr>
        <p:spPr>
          <a:xfrm>
            <a:off x="7668344" y="1700808"/>
            <a:ext cx="1152128" cy="646331"/>
          </a:xfrm>
          <a:prstGeom prst="rect">
            <a:avLst/>
          </a:prstGeom>
          <a:noFill/>
        </p:spPr>
        <p:txBody>
          <a:bodyPr wrap="square" rtlCol="0">
            <a:spAutoFit/>
          </a:bodyPr>
          <a:lstStyle/>
          <a:p>
            <a:r>
              <a:rPr lang="es-GT" dirty="0" smtClean="0"/>
              <a:t>“un ejemplo”</a:t>
            </a:r>
            <a:endParaRPr lang="es-E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a:p>
        </p:txBody>
      </p:sp>
      <p:pic>
        <p:nvPicPr>
          <p:cNvPr id="174082" name="Picture 2"/>
          <p:cNvPicPr>
            <a:picLocks noChangeAspect="1" noChangeArrowheads="1"/>
          </p:cNvPicPr>
          <p:nvPr/>
        </p:nvPicPr>
        <p:blipFill>
          <a:blip r:embed="rId2" cstate="print"/>
          <a:srcRect l="25731" t="16360" r="23907" b="17688"/>
          <a:stretch>
            <a:fillRect/>
          </a:stretch>
        </p:blipFill>
        <p:spPr bwMode="auto">
          <a:xfrm>
            <a:off x="467544" y="188640"/>
            <a:ext cx="8208912" cy="60439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4 CuadroTexto"/>
          <p:cNvSpPr txBox="1"/>
          <p:nvPr/>
        </p:nvSpPr>
        <p:spPr>
          <a:xfrm>
            <a:off x="1475656" y="6309320"/>
            <a:ext cx="6768752" cy="369332"/>
          </a:xfrm>
          <a:prstGeom prst="rect">
            <a:avLst/>
          </a:prstGeom>
          <a:noFill/>
        </p:spPr>
        <p:txBody>
          <a:bodyPr wrap="square" rtlCol="0">
            <a:spAutoFit/>
          </a:bodyPr>
          <a:lstStyle/>
          <a:p>
            <a:r>
              <a:rPr lang="es-GT" dirty="0" smtClean="0"/>
              <a:t>Relajación por estrés… “</a:t>
            </a:r>
            <a:r>
              <a:rPr lang="es-GT" dirty="0" err="1" smtClean="0"/>
              <a:t>Compliancia</a:t>
            </a:r>
            <a:r>
              <a:rPr lang="es-GT" dirty="0" smtClean="0"/>
              <a:t> diferida</a:t>
            </a:r>
            <a:endParaRPr lang="es-ES" dirty="0"/>
          </a:p>
        </p:txBody>
      </p:sp>
      <p:cxnSp>
        <p:nvCxnSpPr>
          <p:cNvPr id="7" name="6 Conector recto"/>
          <p:cNvCxnSpPr/>
          <p:nvPr/>
        </p:nvCxnSpPr>
        <p:spPr bwMode="auto">
          <a:xfrm flipV="1">
            <a:off x="3923928" y="1412776"/>
            <a:ext cx="2088232" cy="1728192"/>
          </a:xfrm>
          <a:prstGeom prst="line">
            <a:avLst/>
          </a:prstGeom>
          <a:ln>
            <a:solidFill>
              <a:srgbClr val="002060"/>
            </a:solidFill>
            <a:prstDash val="dash"/>
            <a:headEnd type="none" w="med" len="med"/>
            <a:tailEnd type="none" w="med" len="med"/>
          </a:ln>
        </p:spPr>
        <p:style>
          <a:lnRef idx="3">
            <a:schemeClr val="accent1"/>
          </a:lnRef>
          <a:fillRef idx="0">
            <a:schemeClr val="accent1"/>
          </a:fillRef>
          <a:effectRef idx="2">
            <a:schemeClr val="accent1"/>
          </a:effectRef>
          <a:fontRef idx="minor">
            <a:schemeClr val="tx1"/>
          </a:fontRef>
        </p:style>
      </p:cxnSp>
      <p:sp>
        <p:nvSpPr>
          <p:cNvPr id="8" name="7 CuadroTexto"/>
          <p:cNvSpPr txBox="1"/>
          <p:nvPr/>
        </p:nvSpPr>
        <p:spPr>
          <a:xfrm>
            <a:off x="5436096" y="836712"/>
            <a:ext cx="1944216" cy="369332"/>
          </a:xfrm>
          <a:prstGeom prst="rect">
            <a:avLst/>
          </a:prstGeom>
          <a:noFill/>
        </p:spPr>
        <p:txBody>
          <a:bodyPr wrap="square" rtlCol="0">
            <a:spAutoFit/>
          </a:bodyPr>
          <a:lstStyle/>
          <a:p>
            <a:r>
              <a:rPr lang="es-GT" dirty="0" smtClean="0">
                <a:solidFill>
                  <a:srgbClr val="000000"/>
                </a:solidFill>
              </a:rPr>
              <a:t>“ojo”</a:t>
            </a:r>
            <a:endParaRPr lang="es-ES" dirty="0">
              <a:solidFill>
                <a:srgbClr val="00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a:xfrm>
            <a:off x="755576" y="1700808"/>
            <a:ext cx="7931224" cy="4680942"/>
          </a:xfrm>
        </p:spPr>
        <p:txBody>
          <a:bodyPr>
            <a:normAutofit/>
          </a:bodyPr>
          <a:lstStyle/>
          <a:p>
            <a:pPr algn="just" eaLnBrk="1" hangingPunct="1">
              <a:buFont typeface="Wingdings" pitchFamily="2" charset="2"/>
              <a:buNone/>
              <a:defRPr/>
            </a:pPr>
            <a:r>
              <a:rPr lang="es-ES" sz="1600" i="1" dirty="0" smtClean="0">
                <a:latin typeface="Calibri" pitchFamily="34" charset="0"/>
              </a:rPr>
              <a:t>Cada latido cardíaco impulsa una oleada de sangre a las arterias.  </a:t>
            </a:r>
          </a:p>
          <a:p>
            <a:pPr algn="just" eaLnBrk="1" hangingPunct="1">
              <a:buFont typeface="Wingdings" pitchFamily="2" charset="2"/>
              <a:buNone/>
              <a:defRPr/>
            </a:pPr>
            <a:r>
              <a:rPr lang="es-ES" sz="1600" dirty="0" smtClean="0">
                <a:latin typeface="Calibri" pitchFamily="34" charset="0"/>
              </a:rPr>
              <a:t>Si</a:t>
            </a:r>
            <a:r>
              <a:rPr lang="es-ES" sz="1600" i="1" dirty="0" smtClean="0">
                <a:latin typeface="Calibri" pitchFamily="34" charset="0"/>
              </a:rPr>
              <a:t> el sistema arterial careciera de </a:t>
            </a:r>
            <a:r>
              <a:rPr lang="es-ES" sz="1600" i="1" dirty="0" err="1" smtClean="0">
                <a:latin typeface="Calibri" pitchFamily="34" charset="0"/>
              </a:rPr>
              <a:t>distensibilidad</a:t>
            </a:r>
            <a:r>
              <a:rPr lang="es-ES" sz="1600" dirty="0" smtClean="0">
                <a:latin typeface="Calibri" pitchFamily="34" charset="0"/>
              </a:rPr>
              <a:t>, sólo existiría flujo sanguíneo en los tejidos durante la sístole y faltaría por completo durante la diástole</a:t>
            </a:r>
            <a:r>
              <a:rPr lang="es-ES" sz="1600" i="1" dirty="0" smtClean="0">
                <a:latin typeface="Calibri" pitchFamily="34" charset="0"/>
              </a:rPr>
              <a:t>.</a:t>
            </a:r>
          </a:p>
          <a:p>
            <a:pPr algn="just" eaLnBrk="1" hangingPunct="1">
              <a:buFont typeface="Wingdings" pitchFamily="2" charset="2"/>
              <a:buNone/>
              <a:defRPr/>
            </a:pPr>
            <a:endParaRPr lang="es-GT" sz="1600" i="1" dirty="0" smtClean="0">
              <a:latin typeface="Calibri" pitchFamily="34" charset="0"/>
            </a:endParaRPr>
          </a:p>
          <a:p>
            <a:pPr algn="ctr" eaLnBrk="1" hangingPunct="1">
              <a:buFont typeface="Wingdings" pitchFamily="2" charset="2"/>
              <a:buChar char="Ø"/>
              <a:defRPr/>
            </a:pPr>
            <a:r>
              <a:rPr lang="es-GT" sz="1600" i="1" dirty="0" smtClean="0">
                <a:latin typeface="Calibri" pitchFamily="34" charset="0"/>
              </a:rPr>
              <a:t>Presión de Pulso, Presión Media, Presión diferencial</a:t>
            </a:r>
          </a:p>
          <a:p>
            <a:pPr algn="just" eaLnBrk="1" hangingPunct="1">
              <a:buFont typeface="Wingdings" pitchFamily="2" charset="2"/>
              <a:buNone/>
              <a:defRPr/>
            </a:pPr>
            <a:endParaRPr lang="es-GT" sz="1600" i="1" dirty="0" smtClean="0">
              <a:latin typeface="Calibri" pitchFamily="34" charset="0"/>
            </a:endParaRPr>
          </a:p>
          <a:p>
            <a:pPr algn="ctr">
              <a:buNone/>
              <a:defRPr/>
            </a:pPr>
            <a:r>
              <a:rPr lang="es-GT" sz="1800" i="1" dirty="0" smtClean="0"/>
              <a:t>Presión de pulso= </a:t>
            </a:r>
            <a:r>
              <a:rPr lang="es-GT" sz="1800" i="1" dirty="0" err="1" smtClean="0"/>
              <a:t>Qc</a:t>
            </a:r>
            <a:r>
              <a:rPr lang="es-GT" sz="1800" i="1" dirty="0" smtClean="0"/>
              <a:t>/Ca</a:t>
            </a:r>
            <a:endParaRPr lang="es-ES" sz="1800" i="1" dirty="0" smtClean="0"/>
          </a:p>
          <a:p>
            <a:pPr algn="just" eaLnBrk="1" hangingPunct="1">
              <a:buFont typeface="Wingdings" pitchFamily="2" charset="2"/>
              <a:buNone/>
              <a:defRPr/>
            </a:pPr>
            <a:endParaRPr lang="es-GT" sz="1600" i="1" dirty="0" smtClean="0">
              <a:latin typeface="Calibri" pitchFamily="34" charset="0"/>
            </a:endParaRPr>
          </a:p>
          <a:p>
            <a:pPr algn="just">
              <a:buNone/>
              <a:defRPr/>
            </a:pPr>
            <a:r>
              <a:rPr lang="es-ES" sz="1600" dirty="0" smtClean="0"/>
              <a:t>Los 2 factores que </a:t>
            </a:r>
            <a:r>
              <a:rPr lang="es-ES" sz="1600" i="1" dirty="0" smtClean="0"/>
              <a:t>pueden incrementar</a:t>
            </a:r>
            <a:r>
              <a:rPr lang="es-ES" sz="1600" dirty="0" smtClean="0"/>
              <a:t> la presión del pulso</a:t>
            </a:r>
            <a:r>
              <a:rPr lang="es-ES" sz="1600" i="1" dirty="0" smtClean="0"/>
              <a:t> </a:t>
            </a:r>
            <a:r>
              <a:rPr lang="es-ES" sz="1600" dirty="0" smtClean="0"/>
              <a:t>son: </a:t>
            </a:r>
          </a:p>
          <a:p>
            <a:pPr algn="just">
              <a:buNone/>
              <a:defRPr/>
            </a:pPr>
            <a:endParaRPr lang="es-ES" sz="1600" dirty="0" smtClean="0"/>
          </a:p>
          <a:p>
            <a:pPr marL="461772" indent="-342900" algn="just">
              <a:buAutoNum type="arabicPeriod"/>
              <a:defRPr/>
            </a:pPr>
            <a:r>
              <a:rPr lang="es-ES" sz="1600" i="1" dirty="0" smtClean="0"/>
              <a:t>El aumento del gasto cardíaco</a:t>
            </a:r>
          </a:p>
          <a:p>
            <a:pPr marL="461772" indent="-342900" algn="just">
              <a:buAutoNum type="arabicPeriod"/>
              <a:defRPr/>
            </a:pPr>
            <a:r>
              <a:rPr lang="es-ES" sz="1600" i="1" dirty="0" smtClean="0"/>
              <a:t>La disminución de la capacitancia arterial.</a:t>
            </a:r>
            <a:endParaRPr lang="es-ES" sz="1600" dirty="0" smtClean="0"/>
          </a:p>
          <a:p>
            <a:pPr marL="461772" indent="-342900" algn="just">
              <a:buAutoNum type="arabicPeriod"/>
              <a:defRPr/>
            </a:pPr>
            <a:r>
              <a:rPr lang="es-ES" sz="1600" dirty="0" smtClean="0"/>
              <a:t>Característica de la eyección del corazón (menos importante)</a:t>
            </a:r>
          </a:p>
          <a:p>
            <a:pPr algn="just">
              <a:buNone/>
              <a:defRPr/>
            </a:pPr>
            <a:endParaRPr lang="es-ES" sz="1600" dirty="0" smtClean="0"/>
          </a:p>
          <a:p>
            <a:pPr algn="just">
              <a:buFont typeface="Symbol" pitchFamily="18" charset="2"/>
              <a:buChar char="¯"/>
              <a:defRPr/>
            </a:pPr>
            <a:r>
              <a:rPr lang="es-ES" sz="1600" i="1" dirty="0" smtClean="0">
                <a:sym typeface="Symbol" pitchFamily="18" charset="2"/>
              </a:rPr>
              <a:t>de la capacitancia arterial</a:t>
            </a:r>
            <a:r>
              <a:rPr lang="es-ES" sz="1600" dirty="0" smtClean="0">
                <a:sym typeface="Symbol" pitchFamily="18" charset="2"/>
              </a:rPr>
              <a:t>  en ateroesclerosis, ¿porqué?</a:t>
            </a:r>
          </a:p>
          <a:p>
            <a:pPr algn="just">
              <a:buFont typeface="Symbol" pitchFamily="18" charset="2"/>
              <a:buChar char="¯"/>
              <a:defRPr/>
            </a:pPr>
            <a:endParaRPr lang="es-GT" sz="1600" i="1" dirty="0" smtClean="0"/>
          </a:p>
          <a:p>
            <a:pPr algn="just" eaLnBrk="1" hangingPunct="1">
              <a:buFont typeface="Wingdings" pitchFamily="2" charset="2"/>
              <a:buNone/>
              <a:defRPr/>
            </a:pPr>
            <a:endParaRPr lang="es-GT" sz="1600" i="1" dirty="0" smtClean="0">
              <a:latin typeface="Calibri" pitchFamily="34" charset="0"/>
            </a:endParaRPr>
          </a:p>
          <a:p>
            <a:pPr algn="just" eaLnBrk="1" hangingPunct="1">
              <a:buFont typeface="Wingdings" pitchFamily="2" charset="2"/>
              <a:buNone/>
              <a:defRPr/>
            </a:pPr>
            <a:endParaRPr lang="es-GT" sz="1600" i="1" dirty="0" smtClean="0">
              <a:latin typeface="Calibri" pitchFamily="34" charset="0"/>
            </a:endParaRPr>
          </a:p>
          <a:p>
            <a:pPr algn="just" eaLnBrk="1" hangingPunct="1">
              <a:buFont typeface="Wingdings" pitchFamily="2" charset="2"/>
              <a:buNone/>
              <a:defRPr/>
            </a:pPr>
            <a:endParaRPr lang="es-ES" sz="1600" i="1" dirty="0" smtClean="0">
              <a:latin typeface="Calibri" pitchFamily="34" charset="0"/>
            </a:endParaRPr>
          </a:p>
          <a:p>
            <a:pPr algn="just" eaLnBrk="1" hangingPunct="1">
              <a:buFont typeface="Wingdings" pitchFamily="2" charset="2"/>
              <a:buNone/>
              <a:defRPr/>
            </a:pPr>
            <a:endParaRPr lang="es-ES" sz="1600" i="1" dirty="0" smtClean="0">
              <a:latin typeface="Calibri" pitchFamily="34" charset="0"/>
            </a:endParaRPr>
          </a:p>
        </p:txBody>
      </p:sp>
      <p:sp>
        <p:nvSpPr>
          <p:cNvPr id="3" name="2 Rectángulo"/>
          <p:cNvSpPr/>
          <p:nvPr/>
        </p:nvSpPr>
        <p:spPr>
          <a:xfrm>
            <a:off x="755576" y="476672"/>
            <a:ext cx="7038726" cy="523220"/>
          </a:xfrm>
          <a:prstGeom prst="rect">
            <a:avLst/>
          </a:prstGeom>
        </p:spPr>
        <p:txBody>
          <a:bodyPr wrap="square">
            <a:spAutoFit/>
          </a:bodyPr>
          <a:lstStyle/>
          <a:p>
            <a:pPr algn="l"/>
            <a:r>
              <a:rPr lang="es-ES" sz="2800" i="0" dirty="0">
                <a:solidFill>
                  <a:srgbClr val="FFFF00"/>
                </a:solidFill>
                <a:latin typeface="Calibri" pitchFamily="34" charset="0"/>
              </a:rPr>
              <a:t>PULSACIONES DE </a:t>
            </a:r>
            <a:r>
              <a:rPr lang="es-ES" sz="2800" dirty="0">
                <a:solidFill>
                  <a:srgbClr val="FFFF00"/>
                </a:solidFill>
                <a:latin typeface="Calibri" pitchFamily="34" charset="0"/>
              </a:rPr>
              <a:t>LA PRESION </a:t>
            </a:r>
            <a:r>
              <a:rPr lang="es-ES" sz="2800" dirty="0" smtClean="0">
                <a:solidFill>
                  <a:srgbClr val="FFFF00"/>
                </a:solidFill>
                <a:latin typeface="Calibri" pitchFamily="34" charset="0"/>
              </a:rPr>
              <a:t>ARTERIAL</a:t>
            </a:r>
            <a:endParaRPr lang="es-ES" sz="2800" dirty="0">
              <a:solidFill>
                <a:srgbClr val="FFFF00"/>
              </a:solidFill>
            </a:endParaRPr>
          </a:p>
        </p:txBody>
      </p:sp>
    </p:spTree>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lance">
  <a:themeElements>
    <a:clrScheme name="Balanc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fontScheme name="Balance">
      <a:majorFont>
        <a:latin typeface="Arial"/>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ES" sz="1800" b="0" i="1"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ES" sz="1800" b="0" i="1" u="none" strike="noStrike" cap="none" normalizeH="0" baseline="0" smtClean="0">
            <a:ln>
              <a:noFill/>
            </a:ln>
            <a:solidFill>
              <a:schemeClr val="tx1"/>
            </a:solidFill>
            <a:effectLst/>
            <a:latin typeface="Arial" charset="0"/>
          </a:defRPr>
        </a:defPPr>
      </a:lstStyle>
    </a:lnDef>
  </a:objectDefaults>
  <a:extraClrSchemeLst>
    <a:extraClrScheme>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alanc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alance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alanc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lance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alance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alance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alance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alanc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ES" sz="1800" b="0" i="1"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ES" sz="1800" b="0" i="1" u="none" strike="noStrike" cap="none" normalizeH="0" baseline="0" smtClean="0">
            <a:ln>
              <a:noFill/>
            </a:ln>
            <a:solidFill>
              <a:schemeClr val="tx1"/>
            </a:solidFill>
            <a:effectLst/>
            <a:latin typeface="Arial" charset="0"/>
          </a:defRPr>
        </a:defPPr>
      </a:lstStyle>
    </a:lnDef>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Módulo">
  <a:themeElements>
    <a:clrScheme name="Bubbles">
      <a:dk1>
        <a:srgbClr val="0C002C"/>
      </a:dk1>
      <a:lt1>
        <a:srgbClr val="FFFFFF"/>
      </a:lt1>
      <a:dk2>
        <a:srgbClr val="236626"/>
      </a:dk2>
      <a:lt2>
        <a:srgbClr val="D7C8FE"/>
      </a:lt2>
      <a:accent1>
        <a:srgbClr val="4203E7"/>
      </a:accent1>
      <a:accent2>
        <a:srgbClr val="842F73"/>
      </a:accent2>
      <a:accent3>
        <a:srgbClr val="7532A8"/>
      </a:accent3>
      <a:accent4>
        <a:srgbClr val="F7A107"/>
      </a:accent4>
      <a:accent5>
        <a:srgbClr val="C86DCF"/>
      </a:accent5>
      <a:accent6>
        <a:srgbClr val="E6B500"/>
      </a:accent6>
      <a:hlink>
        <a:srgbClr val="FFDE66"/>
      </a:hlink>
      <a:folHlink>
        <a:srgbClr val="D490C5"/>
      </a:folHlink>
    </a:clrScheme>
    <a:fontScheme name="Módulo">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ódul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Beam</Template>
  <TotalTime>4571</TotalTime>
  <Words>2261</Words>
  <Application>Microsoft Office PowerPoint</Application>
  <PresentationFormat>Presentación en pantalla (4:3)</PresentationFormat>
  <Paragraphs>300</Paragraphs>
  <Slides>65</Slides>
  <Notes>5</Notes>
  <HiddenSlides>0</HiddenSlides>
  <MMClips>0</MMClips>
  <ScaleCrop>false</ScaleCrop>
  <HeadingPairs>
    <vt:vector size="4" baseType="variant">
      <vt:variant>
        <vt:lpstr>Tema</vt:lpstr>
      </vt:variant>
      <vt:variant>
        <vt:i4>3</vt:i4>
      </vt:variant>
      <vt:variant>
        <vt:lpstr>Títulos de diapositiva</vt:lpstr>
      </vt:variant>
      <vt:variant>
        <vt:i4>65</vt:i4>
      </vt:variant>
    </vt:vector>
  </HeadingPairs>
  <TitlesOfParts>
    <vt:vector size="68" baseType="lpstr">
      <vt:lpstr>Balance</vt:lpstr>
      <vt:lpstr>Diseño predeterminado</vt:lpstr>
      <vt:lpstr>Módulo</vt:lpstr>
      <vt:lpstr>DISTENSIBILIDAD VASCULAR  Y FUNCIONES DE LOS SISTEMAS ARTERIAL Y VENOSO</vt:lpstr>
      <vt:lpstr>Diapositiva 2</vt:lpstr>
      <vt:lpstr>Función Arterial y Venosa…</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Aumentos de la resistencia venosa pueden incrementar la presión venosa periférica…</vt:lpstr>
      <vt:lpstr>Diapositiva 22</vt:lpstr>
      <vt:lpstr>Aumento de la presión auricular derecha incrementa la presión venosa periférica…</vt:lpstr>
      <vt:lpstr>Diapositiva 24</vt:lpstr>
      <vt:lpstr>Diapositiva 25</vt:lpstr>
      <vt:lpstr>Diapositiva 26</vt:lpstr>
      <vt:lpstr>Diapositiva 27</vt:lpstr>
      <vt:lpstr>Diapositiva 28</vt:lpstr>
      <vt:lpstr>Diapositiva 29</vt:lpstr>
      <vt:lpstr>Presiones venosas y efectos de su alteración…</vt:lpstr>
      <vt:lpstr>Diapositiva 31</vt:lpstr>
      <vt:lpstr>Diapositiva 32</vt:lpstr>
      <vt:lpstr>Reservorios especiales con alta distensibilidad…</vt:lpstr>
      <vt:lpstr>Bueno, ya me voy en mi chucho a trabajar…</vt:lpstr>
      <vt:lpstr>LA MICROCIRCULACIÓN   Y  EL SISTEMA LINFÁTICO</vt:lpstr>
      <vt:lpstr>Microcirculación…</vt:lpstr>
      <vt:lpstr>Diapositiva 37</vt:lpstr>
      <vt:lpstr>Tipos de Capilares…</vt:lpstr>
      <vt:lpstr>Diapositiva 39</vt:lpstr>
      <vt:lpstr>Metarteriolas…</vt:lpstr>
      <vt:lpstr>Diapositiva 41</vt:lpstr>
      <vt:lpstr>Diapositiva 42</vt:lpstr>
      <vt:lpstr>Diapositiva 43</vt:lpstr>
      <vt:lpstr>Diapositiva 44</vt:lpstr>
      <vt:lpstr>Diapositiva 45</vt:lpstr>
      <vt:lpstr>Diapositiva 46</vt:lpstr>
      <vt:lpstr>Diapositiva 47</vt:lpstr>
      <vt:lpstr>Diapositiva 48</vt:lpstr>
      <vt:lpstr>Diapositiva 49</vt:lpstr>
      <vt:lpstr>Las 4 fuerzas de Starling…</vt:lpstr>
      <vt:lpstr>Diapositiva 51</vt:lpstr>
      <vt:lpstr>Diapositiva 52</vt:lpstr>
      <vt:lpstr>Diapositiva 53</vt:lpstr>
      <vt:lpstr>Presión coloidosmótica del plasma…</vt:lpstr>
      <vt:lpstr> La presión coloidosmótica del líquido intersticial    </vt:lpstr>
      <vt:lpstr>Sistema Linfático…</vt:lpstr>
      <vt:lpstr>Diapositiva 57</vt:lpstr>
      <vt:lpstr>Diapositiva 58</vt:lpstr>
      <vt:lpstr>Canales linfáticos del organismo</vt:lpstr>
      <vt:lpstr>Diapositiva 60</vt:lpstr>
      <vt:lpstr>Tasa de flujo linfático…</vt:lpstr>
      <vt:lpstr>Sistema Linfático…</vt:lpstr>
      <vt:lpstr>Diapositiva 63</vt:lpstr>
      <vt:lpstr>Diapositiva 64</vt:lpstr>
      <vt:lpstr>Diapositiva 65</vt:lpstr>
    </vt:vector>
  </TitlesOfParts>
  <Company>FACULTAD DE CIENCIAS MEDICAS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DISTENSIBILIDAD VASCULAR Y FUNCIONES DE LOS SISTEMAS ARTERIAL Y VENOSO</dc:title>
  <dc:creator>UNIDAD DE AYUDAS AUDIOVISUALES</dc:creator>
  <cp:lastModifiedBy>Johnnathan</cp:lastModifiedBy>
  <cp:revision>112</cp:revision>
  <dcterms:created xsi:type="dcterms:W3CDTF">2005-01-12T19:19:44Z</dcterms:created>
  <dcterms:modified xsi:type="dcterms:W3CDTF">2014-06-20T05:38:07Z</dcterms:modified>
</cp:coreProperties>
</file>